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2" r:id="rId2"/>
  </p:sldMasterIdLst>
  <p:notesMasterIdLst>
    <p:notesMasterId r:id="rId31"/>
  </p:notesMasterIdLst>
  <p:handoutMasterIdLst>
    <p:handoutMasterId r:id="rId32"/>
  </p:handoutMasterIdLst>
  <p:sldIdLst>
    <p:sldId id="258" r:id="rId3"/>
    <p:sldId id="266" r:id="rId4"/>
    <p:sldId id="288" r:id="rId5"/>
    <p:sldId id="281" r:id="rId6"/>
    <p:sldId id="282" r:id="rId7"/>
    <p:sldId id="268" r:id="rId8"/>
    <p:sldId id="274" r:id="rId9"/>
    <p:sldId id="278" r:id="rId10"/>
    <p:sldId id="277" r:id="rId11"/>
    <p:sldId id="279" r:id="rId12"/>
    <p:sldId id="280" r:id="rId13"/>
    <p:sldId id="275" r:id="rId14"/>
    <p:sldId id="276" r:id="rId15"/>
    <p:sldId id="283" r:id="rId16"/>
    <p:sldId id="284" r:id="rId17"/>
    <p:sldId id="263" r:id="rId18"/>
    <p:sldId id="285" r:id="rId19"/>
    <p:sldId id="286" r:id="rId20"/>
    <p:sldId id="265" r:id="rId21"/>
    <p:sldId id="287" r:id="rId22"/>
    <p:sldId id="273" r:id="rId23"/>
    <p:sldId id="260" r:id="rId24"/>
    <p:sldId id="261" r:id="rId25"/>
    <p:sldId id="262" r:id="rId26"/>
    <p:sldId id="264" r:id="rId27"/>
    <p:sldId id="269" r:id="rId28"/>
    <p:sldId id="270"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34"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E95AFD-3C52-CA7C-FBA1-58308709AB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4D6822C-0EE5-0323-BE2C-5663212360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E65A7C-98D7-49E4-9CB4-E4CF710A0199}" type="datetimeFigureOut">
              <a:rPr lang="en-US" smtClean="0"/>
              <a:t>4/27/2023</a:t>
            </a:fld>
            <a:endParaRPr lang="en-US"/>
          </a:p>
        </p:txBody>
      </p:sp>
      <p:sp>
        <p:nvSpPr>
          <p:cNvPr id="4" name="Footer Placeholder 3">
            <a:extLst>
              <a:ext uri="{FF2B5EF4-FFF2-40B4-BE49-F238E27FC236}">
                <a16:creationId xmlns:a16="http://schemas.microsoft.com/office/drawing/2014/main" id="{CAC9CC35-86F8-0EDC-BCDD-01694E338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3E9220-185E-12EA-4D25-296A5670A9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3BCB4-64FB-427E-B03B-37A4FDE812CC}" type="slidenum">
              <a:rPr lang="en-US" smtClean="0"/>
              <a:t>‹#›</a:t>
            </a:fld>
            <a:endParaRPr lang="en-US"/>
          </a:p>
        </p:txBody>
      </p:sp>
    </p:spTree>
    <p:extLst>
      <p:ext uri="{BB962C8B-B14F-4D97-AF65-F5344CB8AC3E}">
        <p14:creationId xmlns:p14="http://schemas.microsoft.com/office/powerpoint/2010/main" val="40181446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827B7-F0E4-4319-BEB5-022DE2005300}"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09CAC-69A5-4CF0-9B6A-939E47F85040}" type="slidenum">
              <a:rPr lang="en-US" smtClean="0"/>
              <a:t>‹#›</a:t>
            </a:fld>
            <a:endParaRPr lang="en-US"/>
          </a:p>
        </p:txBody>
      </p:sp>
    </p:spTree>
    <p:extLst>
      <p:ext uri="{BB962C8B-B14F-4D97-AF65-F5344CB8AC3E}">
        <p14:creationId xmlns:p14="http://schemas.microsoft.com/office/powerpoint/2010/main" val="2173981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14</a:t>
            </a:fld>
            <a:endParaRPr lang="en-US"/>
          </a:p>
        </p:txBody>
      </p:sp>
    </p:spTree>
    <p:extLst>
      <p:ext uri="{BB962C8B-B14F-4D97-AF65-F5344CB8AC3E}">
        <p14:creationId xmlns:p14="http://schemas.microsoft.com/office/powerpoint/2010/main" val="4262353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9655794-056C-F60C-F898-E34E02159AB1}"/>
              </a:ext>
            </a:extLst>
          </p:cNvPr>
          <p:cNvSpPr>
            <a:spLocks noGrp="1"/>
          </p:cNvSpPr>
          <p:nvPr>
            <p:ph type="pic" sz="quarter" idx="14"/>
          </p:nvPr>
        </p:nvSpPr>
        <p:spPr>
          <a:xfrm>
            <a:off x="0" y="0"/>
            <a:ext cx="12192000" cy="3341688"/>
          </a:xfrm>
        </p:spPr>
        <p:txBody>
          <a:bodyPr/>
          <a:lstStyle/>
          <a:p>
            <a:endParaRPr lang="en-US" dirty="0"/>
          </a:p>
        </p:txBody>
      </p:sp>
      <p:sp>
        <p:nvSpPr>
          <p:cNvPr id="4" name="Date Placeholder 3">
            <a:extLst>
              <a:ext uri="{FF2B5EF4-FFF2-40B4-BE49-F238E27FC236}">
                <a16:creationId xmlns:a16="http://schemas.microsoft.com/office/drawing/2014/main" id="{C8C913DA-E4BD-987B-377A-516E27FAC12A}"/>
              </a:ext>
            </a:extLst>
          </p:cNvPr>
          <p:cNvSpPr>
            <a:spLocks noGrp="1"/>
          </p:cNvSpPr>
          <p:nvPr>
            <p:ph type="dt" sz="half" idx="10"/>
          </p:nvPr>
        </p:nvSpPr>
        <p:spPr/>
        <p:txBody>
          <a:bodyPr/>
          <a:lstStyle/>
          <a:p>
            <a:fld id="{E09162A7-0A1D-4506-85CB-B2FD411DD943}" type="datetime1">
              <a:rPr lang="en-US" smtClean="0"/>
              <a:t>4/27/2023</a:t>
            </a:fld>
            <a:endParaRPr lang="en-US"/>
          </a:p>
        </p:txBody>
      </p:sp>
      <p:sp>
        <p:nvSpPr>
          <p:cNvPr id="5" name="Footer Placeholder 4">
            <a:extLst>
              <a:ext uri="{FF2B5EF4-FFF2-40B4-BE49-F238E27FC236}">
                <a16:creationId xmlns:a16="http://schemas.microsoft.com/office/drawing/2014/main" id="{7A0D88F1-3266-BDE7-E56E-F69D5A489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6E958-220E-EEBD-5FB8-F9E7EECBB48A}"/>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8" name="Content Placeholder 7">
            <a:extLst>
              <a:ext uri="{FF2B5EF4-FFF2-40B4-BE49-F238E27FC236}">
                <a16:creationId xmlns:a16="http://schemas.microsoft.com/office/drawing/2014/main" id="{6C2D12E3-19D8-9A05-2599-2DC2BA033561}"/>
              </a:ext>
            </a:extLst>
          </p:cNvPr>
          <p:cNvSpPr>
            <a:spLocks noGrp="1"/>
          </p:cNvSpPr>
          <p:nvPr>
            <p:ph sz="quarter" idx="13"/>
          </p:nvPr>
        </p:nvSpPr>
        <p:spPr>
          <a:xfrm>
            <a:off x="5504718" y="4159005"/>
            <a:ext cx="6411790" cy="2135798"/>
          </a:xfrm>
        </p:spPr>
        <p:txBody>
          <a:bodyPr>
            <a:normAutofit/>
          </a:bodyPr>
          <a:lstStyle>
            <a:lvl1pPr marL="0" indent="0" algn="r" rtl="1">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 name="Title 1">
            <a:extLst>
              <a:ext uri="{FF2B5EF4-FFF2-40B4-BE49-F238E27FC236}">
                <a16:creationId xmlns:a16="http://schemas.microsoft.com/office/drawing/2014/main" id="{50A940CE-74C5-9B27-504F-B679A9BB4AD5}"/>
              </a:ext>
            </a:extLst>
          </p:cNvPr>
          <p:cNvSpPr>
            <a:spLocks noGrp="1"/>
          </p:cNvSpPr>
          <p:nvPr>
            <p:ph type="ctrTitle"/>
          </p:nvPr>
        </p:nvSpPr>
        <p:spPr>
          <a:xfrm>
            <a:off x="1" y="3403235"/>
            <a:ext cx="5838092" cy="685189"/>
          </a:xfrm>
        </p:spPr>
        <p:txBody>
          <a:bodyPr anchor="b">
            <a:noAutofit/>
          </a:bodyPr>
          <a:lstStyle>
            <a:lvl1pPr algn="ctr">
              <a:defRPr sz="3600"/>
            </a:lvl1pPr>
          </a:lstStyle>
          <a:p>
            <a:r>
              <a:rPr lang="en-US" dirty="0"/>
              <a:t>Click to edit Master title style</a:t>
            </a:r>
          </a:p>
        </p:txBody>
      </p:sp>
    </p:spTree>
    <p:extLst>
      <p:ext uri="{BB962C8B-B14F-4D97-AF65-F5344CB8AC3E}">
        <p14:creationId xmlns:p14="http://schemas.microsoft.com/office/powerpoint/2010/main" val="13318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2384-AF6A-F993-C188-5B3F7384C5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824966-67ED-ECAF-8277-586B6C3701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F14B74-DBFB-7FF3-1D82-EC610256402F}"/>
              </a:ext>
            </a:extLst>
          </p:cNvPr>
          <p:cNvSpPr>
            <a:spLocks noGrp="1"/>
          </p:cNvSpPr>
          <p:nvPr>
            <p:ph type="dt" sz="half" idx="10"/>
          </p:nvPr>
        </p:nvSpPr>
        <p:spPr/>
        <p:txBody>
          <a:bodyPr/>
          <a:lstStyle/>
          <a:p>
            <a:fld id="{85FC45E1-E58D-4087-B7A9-4DFE3009E35B}" type="datetimeFigureOut">
              <a:rPr lang="en-US" smtClean="0"/>
              <a:t>4/27/2023</a:t>
            </a:fld>
            <a:endParaRPr lang="en-US"/>
          </a:p>
        </p:txBody>
      </p:sp>
      <p:sp>
        <p:nvSpPr>
          <p:cNvPr id="5" name="Footer Placeholder 4">
            <a:extLst>
              <a:ext uri="{FF2B5EF4-FFF2-40B4-BE49-F238E27FC236}">
                <a16:creationId xmlns:a16="http://schemas.microsoft.com/office/drawing/2014/main" id="{C202E660-4F4E-90D0-D413-B16F6C389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BAEDC-FF02-4C14-5ED4-16DC591250EB}"/>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1139549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0B99-ED0C-D27F-31B9-0706C79981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FA5756-41BF-9AB6-C332-29F944664E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FCAA6-3CBA-20B2-E2B8-9A6DAC041866}"/>
              </a:ext>
            </a:extLst>
          </p:cNvPr>
          <p:cNvSpPr>
            <a:spLocks noGrp="1"/>
          </p:cNvSpPr>
          <p:nvPr>
            <p:ph type="dt" sz="half" idx="10"/>
          </p:nvPr>
        </p:nvSpPr>
        <p:spPr/>
        <p:txBody>
          <a:bodyPr/>
          <a:lstStyle/>
          <a:p>
            <a:fld id="{85FC45E1-E58D-4087-B7A9-4DFE3009E35B}" type="datetimeFigureOut">
              <a:rPr lang="en-US" smtClean="0"/>
              <a:t>4/27/2023</a:t>
            </a:fld>
            <a:endParaRPr lang="en-US"/>
          </a:p>
        </p:txBody>
      </p:sp>
      <p:sp>
        <p:nvSpPr>
          <p:cNvPr id="5" name="Footer Placeholder 4">
            <a:extLst>
              <a:ext uri="{FF2B5EF4-FFF2-40B4-BE49-F238E27FC236}">
                <a16:creationId xmlns:a16="http://schemas.microsoft.com/office/drawing/2014/main" id="{BDC93804-D962-7A7E-CBDE-8C9520CC5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9996E-5FFA-C488-C53F-0F0820F04C29}"/>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418309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08AB-FFB3-C0E2-E070-D494FF55A2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4DC0CE-3425-74BB-BE29-C20EF86FA6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C2D3D4-56A3-F682-D10D-2CC806003D00}"/>
              </a:ext>
            </a:extLst>
          </p:cNvPr>
          <p:cNvSpPr>
            <a:spLocks noGrp="1"/>
          </p:cNvSpPr>
          <p:nvPr>
            <p:ph type="dt" sz="half" idx="10"/>
          </p:nvPr>
        </p:nvSpPr>
        <p:spPr/>
        <p:txBody>
          <a:bodyPr/>
          <a:lstStyle/>
          <a:p>
            <a:fld id="{85FC45E1-E58D-4087-B7A9-4DFE3009E35B}" type="datetimeFigureOut">
              <a:rPr lang="en-US" smtClean="0"/>
              <a:t>4/27/2023</a:t>
            </a:fld>
            <a:endParaRPr lang="en-US"/>
          </a:p>
        </p:txBody>
      </p:sp>
      <p:sp>
        <p:nvSpPr>
          <p:cNvPr id="5" name="Footer Placeholder 4">
            <a:extLst>
              <a:ext uri="{FF2B5EF4-FFF2-40B4-BE49-F238E27FC236}">
                <a16:creationId xmlns:a16="http://schemas.microsoft.com/office/drawing/2014/main" id="{2706DDD0-1B02-F47C-B717-C269930A4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D87DC-D045-A48D-6920-86C9055D4A20}"/>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2869773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69AE-ACB4-4887-011D-82FFFE5BF0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211FF-6ADA-1C53-B631-EDE463332E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7BCDE2-8E07-A518-803E-52D5612A49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12444D-181D-601F-BF38-8C2D0AE8D475}"/>
              </a:ext>
            </a:extLst>
          </p:cNvPr>
          <p:cNvSpPr>
            <a:spLocks noGrp="1"/>
          </p:cNvSpPr>
          <p:nvPr>
            <p:ph type="dt" sz="half" idx="10"/>
          </p:nvPr>
        </p:nvSpPr>
        <p:spPr/>
        <p:txBody>
          <a:bodyPr/>
          <a:lstStyle/>
          <a:p>
            <a:fld id="{85FC45E1-E58D-4087-B7A9-4DFE3009E35B}" type="datetimeFigureOut">
              <a:rPr lang="en-US" smtClean="0"/>
              <a:t>4/27/2023</a:t>
            </a:fld>
            <a:endParaRPr lang="en-US"/>
          </a:p>
        </p:txBody>
      </p:sp>
      <p:sp>
        <p:nvSpPr>
          <p:cNvPr id="6" name="Footer Placeholder 5">
            <a:extLst>
              <a:ext uri="{FF2B5EF4-FFF2-40B4-BE49-F238E27FC236}">
                <a16:creationId xmlns:a16="http://schemas.microsoft.com/office/drawing/2014/main" id="{2D7925C5-4EDB-BC47-3E78-CFB40DAE3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FA6967-BF5C-15DE-970E-E7D76E9DE142}"/>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380617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CB68-E610-AFB4-B0FF-C6254933A3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EE7F4B-978C-B373-426F-3C41DF21A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AEC749-88BB-4027-7CCC-84FD58DE9D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CC35DF-45BD-61C5-A80D-DE99C7A89D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1AF895-0762-A548-1DE1-659147F1EB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346F40-622A-8416-9800-EAA80BA9411A}"/>
              </a:ext>
            </a:extLst>
          </p:cNvPr>
          <p:cNvSpPr>
            <a:spLocks noGrp="1"/>
          </p:cNvSpPr>
          <p:nvPr>
            <p:ph type="dt" sz="half" idx="10"/>
          </p:nvPr>
        </p:nvSpPr>
        <p:spPr/>
        <p:txBody>
          <a:bodyPr/>
          <a:lstStyle/>
          <a:p>
            <a:fld id="{85FC45E1-E58D-4087-B7A9-4DFE3009E35B}" type="datetimeFigureOut">
              <a:rPr lang="en-US" smtClean="0"/>
              <a:t>4/27/2023</a:t>
            </a:fld>
            <a:endParaRPr lang="en-US"/>
          </a:p>
        </p:txBody>
      </p:sp>
      <p:sp>
        <p:nvSpPr>
          <p:cNvPr id="8" name="Footer Placeholder 7">
            <a:extLst>
              <a:ext uri="{FF2B5EF4-FFF2-40B4-BE49-F238E27FC236}">
                <a16:creationId xmlns:a16="http://schemas.microsoft.com/office/drawing/2014/main" id="{28DBD757-EDCD-051B-68CD-4E91C1C8EC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6E3445-F304-F095-3DBC-980F5864637D}"/>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2527451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6DA8-0E77-811E-EBCB-810E62D10B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116628-8C47-B2C2-4FE6-50465755D329}"/>
              </a:ext>
            </a:extLst>
          </p:cNvPr>
          <p:cNvSpPr>
            <a:spLocks noGrp="1"/>
          </p:cNvSpPr>
          <p:nvPr>
            <p:ph type="dt" sz="half" idx="10"/>
          </p:nvPr>
        </p:nvSpPr>
        <p:spPr/>
        <p:txBody>
          <a:bodyPr/>
          <a:lstStyle/>
          <a:p>
            <a:fld id="{85FC45E1-E58D-4087-B7A9-4DFE3009E35B}" type="datetimeFigureOut">
              <a:rPr lang="en-US" smtClean="0"/>
              <a:t>4/27/2023</a:t>
            </a:fld>
            <a:endParaRPr lang="en-US"/>
          </a:p>
        </p:txBody>
      </p:sp>
      <p:sp>
        <p:nvSpPr>
          <p:cNvPr id="4" name="Footer Placeholder 3">
            <a:extLst>
              <a:ext uri="{FF2B5EF4-FFF2-40B4-BE49-F238E27FC236}">
                <a16:creationId xmlns:a16="http://schemas.microsoft.com/office/drawing/2014/main" id="{FFA25370-E6ED-35B7-71CD-BE41DA0B9B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250563-EB74-B0D5-88BE-1805D032D9E1}"/>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1251975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ACCED-1D9E-7A12-9B4E-7C206EC0DA2C}"/>
              </a:ext>
            </a:extLst>
          </p:cNvPr>
          <p:cNvSpPr>
            <a:spLocks noGrp="1"/>
          </p:cNvSpPr>
          <p:nvPr>
            <p:ph type="dt" sz="half" idx="10"/>
          </p:nvPr>
        </p:nvSpPr>
        <p:spPr/>
        <p:txBody>
          <a:bodyPr/>
          <a:lstStyle/>
          <a:p>
            <a:fld id="{85FC45E1-E58D-4087-B7A9-4DFE3009E35B}" type="datetimeFigureOut">
              <a:rPr lang="en-US" smtClean="0"/>
              <a:t>4/27/2023</a:t>
            </a:fld>
            <a:endParaRPr lang="en-US"/>
          </a:p>
        </p:txBody>
      </p:sp>
      <p:sp>
        <p:nvSpPr>
          <p:cNvPr id="3" name="Footer Placeholder 2">
            <a:extLst>
              <a:ext uri="{FF2B5EF4-FFF2-40B4-BE49-F238E27FC236}">
                <a16:creationId xmlns:a16="http://schemas.microsoft.com/office/drawing/2014/main" id="{780DDE67-CCC6-1AD5-6D92-BCA9418972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025D68-6C92-A318-C255-8E230D4F83DE}"/>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3908148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D91F-E30E-A93F-8F60-AD97189BF3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9FDA7E-93B3-BAC7-E91A-B86B4DF0B4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D5FA8F-73FC-8876-C861-1F6F7BE551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9E88F2-8C7D-8A99-7F1F-4CDC57CAC1A9}"/>
              </a:ext>
            </a:extLst>
          </p:cNvPr>
          <p:cNvSpPr>
            <a:spLocks noGrp="1"/>
          </p:cNvSpPr>
          <p:nvPr>
            <p:ph type="dt" sz="half" idx="10"/>
          </p:nvPr>
        </p:nvSpPr>
        <p:spPr/>
        <p:txBody>
          <a:bodyPr/>
          <a:lstStyle/>
          <a:p>
            <a:fld id="{85FC45E1-E58D-4087-B7A9-4DFE3009E35B}" type="datetimeFigureOut">
              <a:rPr lang="en-US" smtClean="0"/>
              <a:t>4/27/2023</a:t>
            </a:fld>
            <a:endParaRPr lang="en-US"/>
          </a:p>
        </p:txBody>
      </p:sp>
      <p:sp>
        <p:nvSpPr>
          <p:cNvPr id="6" name="Footer Placeholder 5">
            <a:extLst>
              <a:ext uri="{FF2B5EF4-FFF2-40B4-BE49-F238E27FC236}">
                <a16:creationId xmlns:a16="http://schemas.microsoft.com/office/drawing/2014/main" id="{7D77A491-C473-7636-488D-7A6C72C25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034BDE-9833-8018-CD15-94B752C632E5}"/>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3867843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A5DB-3857-66BF-8E42-80F9A47BCF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32AE33-621E-2391-F28C-1F0DBC950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704AE0-D1CD-1E83-BA59-D20CA5232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4F2353-0667-A77C-9F3A-399184B414F0}"/>
              </a:ext>
            </a:extLst>
          </p:cNvPr>
          <p:cNvSpPr>
            <a:spLocks noGrp="1"/>
          </p:cNvSpPr>
          <p:nvPr>
            <p:ph type="dt" sz="half" idx="10"/>
          </p:nvPr>
        </p:nvSpPr>
        <p:spPr/>
        <p:txBody>
          <a:bodyPr/>
          <a:lstStyle/>
          <a:p>
            <a:fld id="{85FC45E1-E58D-4087-B7A9-4DFE3009E35B}" type="datetimeFigureOut">
              <a:rPr lang="en-US" smtClean="0"/>
              <a:t>4/27/2023</a:t>
            </a:fld>
            <a:endParaRPr lang="en-US"/>
          </a:p>
        </p:txBody>
      </p:sp>
      <p:sp>
        <p:nvSpPr>
          <p:cNvPr id="6" name="Footer Placeholder 5">
            <a:extLst>
              <a:ext uri="{FF2B5EF4-FFF2-40B4-BE49-F238E27FC236}">
                <a16:creationId xmlns:a16="http://schemas.microsoft.com/office/drawing/2014/main" id="{E419EDD9-3145-3F6C-D136-544AC18D0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B958B9-2E26-F5BF-47AF-7E0FDB9294EA}"/>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905934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7695-E359-DDC4-517A-802A11FCED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59742D-1FD9-BD50-9284-958F3D50E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CF53D-3D92-81A5-19FD-071F44E05E37}"/>
              </a:ext>
            </a:extLst>
          </p:cNvPr>
          <p:cNvSpPr>
            <a:spLocks noGrp="1"/>
          </p:cNvSpPr>
          <p:nvPr>
            <p:ph type="dt" sz="half" idx="10"/>
          </p:nvPr>
        </p:nvSpPr>
        <p:spPr/>
        <p:txBody>
          <a:bodyPr/>
          <a:lstStyle/>
          <a:p>
            <a:fld id="{85FC45E1-E58D-4087-B7A9-4DFE3009E35B}" type="datetimeFigureOut">
              <a:rPr lang="en-US" smtClean="0"/>
              <a:t>4/27/2023</a:t>
            </a:fld>
            <a:endParaRPr lang="en-US"/>
          </a:p>
        </p:txBody>
      </p:sp>
      <p:sp>
        <p:nvSpPr>
          <p:cNvPr id="5" name="Footer Placeholder 4">
            <a:extLst>
              <a:ext uri="{FF2B5EF4-FFF2-40B4-BE49-F238E27FC236}">
                <a16:creationId xmlns:a16="http://schemas.microsoft.com/office/drawing/2014/main" id="{F37729F6-9624-8B1F-DF43-E23DF8B75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112AB-F90A-49ED-C2DD-1632E5B014F1}"/>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1763925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Parallelogram 17">
            <a:extLst>
              <a:ext uri="{FF2B5EF4-FFF2-40B4-BE49-F238E27FC236}">
                <a16:creationId xmlns:a16="http://schemas.microsoft.com/office/drawing/2014/main" id="{8AAD3440-F6C3-27DE-D25C-2191F81715F6}"/>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4D5305E-F6CC-2274-1DD8-D854EED293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6440E-C56D-C780-DC4F-3DC5B031333B}"/>
              </a:ext>
            </a:extLst>
          </p:cNvPr>
          <p:cNvSpPr>
            <a:spLocks noGrp="1"/>
          </p:cNvSpPr>
          <p:nvPr>
            <p:ph type="dt" sz="half" idx="10"/>
          </p:nvPr>
        </p:nvSpPr>
        <p:spPr/>
        <p:txBody>
          <a:bodyPr/>
          <a:lstStyle/>
          <a:p>
            <a:fld id="{C809859B-6223-4F7C-8D30-2AD2250B40BC}" type="datetime1">
              <a:rPr lang="en-US" smtClean="0"/>
              <a:t>4/27/2023</a:t>
            </a:fld>
            <a:endParaRPr lang="en-US"/>
          </a:p>
        </p:txBody>
      </p:sp>
      <p:sp>
        <p:nvSpPr>
          <p:cNvPr id="5" name="Footer Placeholder 4">
            <a:extLst>
              <a:ext uri="{FF2B5EF4-FFF2-40B4-BE49-F238E27FC236}">
                <a16:creationId xmlns:a16="http://schemas.microsoft.com/office/drawing/2014/main" id="{2122D18D-6581-8C4A-3467-B092B1022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C828B-4FEE-1B75-F5B7-046C847CD8F9}"/>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2" name="Parallelogram 11">
            <a:extLst>
              <a:ext uri="{FF2B5EF4-FFF2-40B4-BE49-F238E27FC236}">
                <a16:creationId xmlns:a16="http://schemas.microsoft.com/office/drawing/2014/main" id="{917239CC-EB32-FB9E-3DDF-4E2EFA85212D}"/>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D0848C0B-A480-21C7-4485-BC81E3042150}"/>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83830F20-4AE5-92AF-1AB0-1FCDACCCB9BA}"/>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11" name="Text Placeholder 9">
            <a:extLst>
              <a:ext uri="{FF2B5EF4-FFF2-40B4-BE49-F238E27FC236}">
                <a16:creationId xmlns:a16="http://schemas.microsoft.com/office/drawing/2014/main" id="{D6D15A10-8B0E-BFF8-9CC9-CD1F175C6972}"/>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7" name="Parallelogram 16">
            <a:extLst>
              <a:ext uri="{FF2B5EF4-FFF2-40B4-BE49-F238E27FC236}">
                <a16:creationId xmlns:a16="http://schemas.microsoft.com/office/drawing/2014/main" id="{CE86AC4A-BC38-FCB1-7070-5560F1830058}"/>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itle Placeholder 1">
            <a:extLst>
              <a:ext uri="{FF2B5EF4-FFF2-40B4-BE49-F238E27FC236}">
                <a16:creationId xmlns:a16="http://schemas.microsoft.com/office/drawing/2014/main" id="{0CC96DCE-7455-DAA6-DB46-EDCD80FCDB20}"/>
              </a:ext>
            </a:extLst>
          </p:cNvPr>
          <p:cNvSpPr>
            <a:spLocks noGrp="1"/>
          </p:cNvSpPr>
          <p:nvPr>
            <p:ph type="title"/>
          </p:nvPr>
        </p:nvSpPr>
        <p:spPr>
          <a:xfrm>
            <a:off x="29308" y="560998"/>
            <a:ext cx="10515600" cy="66418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28384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65CED9-463D-E98D-8DF2-6977476121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5BE451-58B9-FC27-0073-BD9043913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A42254-1CDD-B5D5-72E4-469EA5341292}"/>
              </a:ext>
            </a:extLst>
          </p:cNvPr>
          <p:cNvSpPr>
            <a:spLocks noGrp="1"/>
          </p:cNvSpPr>
          <p:nvPr>
            <p:ph type="dt" sz="half" idx="10"/>
          </p:nvPr>
        </p:nvSpPr>
        <p:spPr/>
        <p:txBody>
          <a:bodyPr/>
          <a:lstStyle/>
          <a:p>
            <a:fld id="{85FC45E1-E58D-4087-B7A9-4DFE3009E35B}" type="datetimeFigureOut">
              <a:rPr lang="en-US" smtClean="0"/>
              <a:t>4/27/2023</a:t>
            </a:fld>
            <a:endParaRPr lang="en-US"/>
          </a:p>
        </p:txBody>
      </p:sp>
      <p:sp>
        <p:nvSpPr>
          <p:cNvPr id="5" name="Footer Placeholder 4">
            <a:extLst>
              <a:ext uri="{FF2B5EF4-FFF2-40B4-BE49-F238E27FC236}">
                <a16:creationId xmlns:a16="http://schemas.microsoft.com/office/drawing/2014/main" id="{05E23442-287C-E12C-0141-9F092E565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53785-0BC0-39EC-D81A-112CBF8D9067}"/>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90945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066A-062A-32E1-D52E-4B5D0EC5B1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9C5B6B-6FA1-6559-BCF3-9FBAF05E30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4D7583-4B31-1F6C-9E99-2FC3EAF54C5E}"/>
              </a:ext>
            </a:extLst>
          </p:cNvPr>
          <p:cNvSpPr>
            <a:spLocks noGrp="1"/>
          </p:cNvSpPr>
          <p:nvPr>
            <p:ph type="dt" sz="half" idx="10"/>
          </p:nvPr>
        </p:nvSpPr>
        <p:spPr/>
        <p:txBody>
          <a:bodyPr/>
          <a:lstStyle/>
          <a:p>
            <a:fld id="{321D0D97-163D-461D-B5C0-69E15B680F33}" type="datetime1">
              <a:rPr lang="en-US" smtClean="0"/>
              <a:t>4/27/2023</a:t>
            </a:fld>
            <a:endParaRPr lang="en-US"/>
          </a:p>
        </p:txBody>
      </p:sp>
      <p:sp>
        <p:nvSpPr>
          <p:cNvPr id="5" name="Footer Placeholder 4">
            <a:extLst>
              <a:ext uri="{FF2B5EF4-FFF2-40B4-BE49-F238E27FC236}">
                <a16:creationId xmlns:a16="http://schemas.microsoft.com/office/drawing/2014/main" id="{C02BA840-D079-AE48-B880-0ED02921A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4362D-6C25-CD2A-674F-D242609FC281}"/>
              </a:ext>
            </a:extLst>
          </p:cNvPr>
          <p:cNvSpPr>
            <a:spLocks noGrp="1"/>
          </p:cNvSpPr>
          <p:nvPr>
            <p:ph type="sldNum" sz="quarter" idx="12"/>
          </p:nvPr>
        </p:nvSpPr>
        <p:spPr/>
        <p:txBody>
          <a:bodyPr/>
          <a:lstStyle/>
          <a:p>
            <a:fld id="{7CFF03C7-3B7C-49C4-BCAC-927519CB280F}" type="slidenum">
              <a:rPr lang="en-US" smtClean="0"/>
              <a:t>‹#›</a:t>
            </a:fld>
            <a:endParaRPr lang="en-US"/>
          </a:p>
        </p:txBody>
      </p:sp>
    </p:spTree>
    <p:extLst>
      <p:ext uri="{BB962C8B-B14F-4D97-AF65-F5344CB8AC3E}">
        <p14:creationId xmlns:p14="http://schemas.microsoft.com/office/powerpoint/2010/main" val="2496734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0E6498D5-2536-D31C-C76C-6088BDF95486}"/>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F5915F71-8474-C83E-1F93-6C86D6C7A4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E4050E-6927-02D7-BD0E-29E3A62B0F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8D712D-0CF0-B0C4-78FC-1D2960F6E217}"/>
              </a:ext>
            </a:extLst>
          </p:cNvPr>
          <p:cNvSpPr>
            <a:spLocks noGrp="1"/>
          </p:cNvSpPr>
          <p:nvPr>
            <p:ph type="dt" sz="half" idx="10"/>
          </p:nvPr>
        </p:nvSpPr>
        <p:spPr/>
        <p:txBody>
          <a:bodyPr/>
          <a:lstStyle/>
          <a:p>
            <a:fld id="{EA2EE452-6224-4C84-B6EC-6964AF409F01}" type="datetime1">
              <a:rPr lang="en-US" smtClean="0"/>
              <a:t>4/27/2023</a:t>
            </a:fld>
            <a:endParaRPr lang="en-US"/>
          </a:p>
        </p:txBody>
      </p:sp>
      <p:sp>
        <p:nvSpPr>
          <p:cNvPr id="6" name="Footer Placeholder 5">
            <a:extLst>
              <a:ext uri="{FF2B5EF4-FFF2-40B4-BE49-F238E27FC236}">
                <a16:creationId xmlns:a16="http://schemas.microsoft.com/office/drawing/2014/main" id="{D5B75726-00EA-0F30-7602-01818BC4B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CFB9B-9F11-EC6F-1B49-3E2ACD5D9F13}"/>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0" name="Parallelogram 9">
            <a:extLst>
              <a:ext uri="{FF2B5EF4-FFF2-40B4-BE49-F238E27FC236}">
                <a16:creationId xmlns:a16="http://schemas.microsoft.com/office/drawing/2014/main" id="{C6BE06CE-A1E3-1F2D-888C-90B57405CBC6}"/>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arallelogram 10">
            <a:extLst>
              <a:ext uri="{FF2B5EF4-FFF2-40B4-BE49-F238E27FC236}">
                <a16:creationId xmlns:a16="http://schemas.microsoft.com/office/drawing/2014/main" id="{AF661100-BA21-437B-77D8-D015DD968394}"/>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9">
            <a:extLst>
              <a:ext uri="{FF2B5EF4-FFF2-40B4-BE49-F238E27FC236}">
                <a16:creationId xmlns:a16="http://schemas.microsoft.com/office/drawing/2014/main" id="{7117E0EF-2BDE-3BDD-DD8C-714AAA5AE163}"/>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9" name="Text Placeholder 9">
            <a:extLst>
              <a:ext uri="{FF2B5EF4-FFF2-40B4-BE49-F238E27FC236}">
                <a16:creationId xmlns:a16="http://schemas.microsoft.com/office/drawing/2014/main" id="{53533119-524F-DE0D-3AC8-F778FF9CB623}"/>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4" name="Title 1">
            <a:extLst>
              <a:ext uri="{FF2B5EF4-FFF2-40B4-BE49-F238E27FC236}">
                <a16:creationId xmlns:a16="http://schemas.microsoft.com/office/drawing/2014/main" id="{5CCBC63F-ED6E-4C1D-A362-D192B9C01F75}"/>
              </a:ext>
            </a:extLst>
          </p:cNvPr>
          <p:cNvSpPr>
            <a:spLocks noGrp="1"/>
          </p:cNvSpPr>
          <p:nvPr>
            <p:ph type="title"/>
          </p:nvPr>
        </p:nvSpPr>
        <p:spPr>
          <a:xfrm>
            <a:off x="275492" y="560998"/>
            <a:ext cx="10515600" cy="664186"/>
          </a:xfrm>
        </p:spPr>
        <p:txBody>
          <a:bodyPr/>
          <a:lstStyle/>
          <a:p>
            <a:r>
              <a:rPr lang="en-US"/>
              <a:t>Click to edit Master title style</a:t>
            </a:r>
          </a:p>
        </p:txBody>
      </p:sp>
      <p:sp>
        <p:nvSpPr>
          <p:cNvPr id="15" name="Parallelogram 14">
            <a:extLst>
              <a:ext uri="{FF2B5EF4-FFF2-40B4-BE49-F238E27FC236}">
                <a16:creationId xmlns:a16="http://schemas.microsoft.com/office/drawing/2014/main" id="{84E2DDD3-1CA7-A63F-260C-541C558A3D75}"/>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79787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45118156-499A-5135-9331-8A772508AB8D}"/>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 Placeholder 2">
            <a:extLst>
              <a:ext uri="{FF2B5EF4-FFF2-40B4-BE49-F238E27FC236}">
                <a16:creationId xmlns:a16="http://schemas.microsoft.com/office/drawing/2014/main" id="{06C9F83A-7846-3753-4C82-39CD386AD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47D800-A945-D477-6FA3-8897317A23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880ED5-34E2-F80C-5FFC-122397F930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E3EB7D-B7F2-A79F-6E90-2DE4EB02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6BACF5-8E19-A378-C61B-9911A8C7F202}"/>
              </a:ext>
            </a:extLst>
          </p:cNvPr>
          <p:cNvSpPr>
            <a:spLocks noGrp="1"/>
          </p:cNvSpPr>
          <p:nvPr>
            <p:ph type="dt" sz="half" idx="10"/>
          </p:nvPr>
        </p:nvSpPr>
        <p:spPr/>
        <p:txBody>
          <a:bodyPr/>
          <a:lstStyle/>
          <a:p>
            <a:fld id="{7FFE7BF1-2D3A-48CE-85EB-CCBFD63FBCB4}" type="datetime1">
              <a:rPr lang="en-US" smtClean="0"/>
              <a:t>4/27/2023</a:t>
            </a:fld>
            <a:endParaRPr lang="en-US"/>
          </a:p>
        </p:txBody>
      </p:sp>
      <p:sp>
        <p:nvSpPr>
          <p:cNvPr id="8" name="Footer Placeholder 7">
            <a:extLst>
              <a:ext uri="{FF2B5EF4-FFF2-40B4-BE49-F238E27FC236}">
                <a16:creationId xmlns:a16="http://schemas.microsoft.com/office/drawing/2014/main" id="{779F7961-0042-3766-522A-B6E23D64FF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9C71B8-11F0-1AC0-E513-62E83463E6EE}"/>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2" name="Parallelogram 11">
            <a:extLst>
              <a:ext uri="{FF2B5EF4-FFF2-40B4-BE49-F238E27FC236}">
                <a16:creationId xmlns:a16="http://schemas.microsoft.com/office/drawing/2014/main" id="{98BB1B75-B647-00EB-09A2-9CC5EA6FA04E}"/>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Parallelogram 12">
            <a:extLst>
              <a:ext uri="{FF2B5EF4-FFF2-40B4-BE49-F238E27FC236}">
                <a16:creationId xmlns:a16="http://schemas.microsoft.com/office/drawing/2014/main" id="{13749C59-F31C-6B9D-7072-317836E8C053}"/>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ECC90822-0369-0CFB-C8C0-3DCBD61D7F6B}"/>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11" name="Text Placeholder 9">
            <a:extLst>
              <a:ext uri="{FF2B5EF4-FFF2-40B4-BE49-F238E27FC236}">
                <a16:creationId xmlns:a16="http://schemas.microsoft.com/office/drawing/2014/main" id="{E7B238CA-AFC1-09D5-EA01-F515EA915720}"/>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5" name="Title 1">
            <a:extLst>
              <a:ext uri="{FF2B5EF4-FFF2-40B4-BE49-F238E27FC236}">
                <a16:creationId xmlns:a16="http://schemas.microsoft.com/office/drawing/2014/main" id="{43D70A00-6C64-4124-0BB4-DADF94643899}"/>
              </a:ext>
            </a:extLst>
          </p:cNvPr>
          <p:cNvSpPr>
            <a:spLocks noGrp="1"/>
          </p:cNvSpPr>
          <p:nvPr>
            <p:ph type="title"/>
          </p:nvPr>
        </p:nvSpPr>
        <p:spPr>
          <a:xfrm>
            <a:off x="275492" y="560998"/>
            <a:ext cx="10515600" cy="664186"/>
          </a:xfrm>
        </p:spPr>
        <p:txBody>
          <a:bodyPr/>
          <a:lstStyle/>
          <a:p>
            <a:r>
              <a:rPr lang="en-US"/>
              <a:t>Click to edit Master title style</a:t>
            </a:r>
          </a:p>
        </p:txBody>
      </p:sp>
      <p:sp>
        <p:nvSpPr>
          <p:cNvPr id="16" name="Parallelogram 15">
            <a:extLst>
              <a:ext uri="{FF2B5EF4-FFF2-40B4-BE49-F238E27FC236}">
                <a16:creationId xmlns:a16="http://schemas.microsoft.com/office/drawing/2014/main" id="{F69D9820-91E4-A89E-A6A2-EC56CDB8D946}"/>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35384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Parallelogram 9">
            <a:extLst>
              <a:ext uri="{FF2B5EF4-FFF2-40B4-BE49-F238E27FC236}">
                <a16:creationId xmlns:a16="http://schemas.microsoft.com/office/drawing/2014/main" id="{7E3C78BF-8D2E-50FF-0329-5D358D6A8251}"/>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824BBBF-41EB-3F44-0324-8B220A4F6302}"/>
              </a:ext>
            </a:extLst>
          </p:cNvPr>
          <p:cNvSpPr>
            <a:spLocks noGrp="1"/>
          </p:cNvSpPr>
          <p:nvPr>
            <p:ph type="title"/>
          </p:nvPr>
        </p:nvSpPr>
        <p:spPr>
          <a:xfrm>
            <a:off x="275492" y="557945"/>
            <a:ext cx="10515600" cy="664186"/>
          </a:xfrm>
        </p:spPr>
        <p:txBody>
          <a:bodyPr/>
          <a:lstStyle/>
          <a:p>
            <a:r>
              <a:rPr lang="en-US"/>
              <a:t>Click to edit Master title style</a:t>
            </a:r>
          </a:p>
        </p:txBody>
      </p:sp>
      <p:sp>
        <p:nvSpPr>
          <p:cNvPr id="3" name="Date Placeholder 2">
            <a:extLst>
              <a:ext uri="{FF2B5EF4-FFF2-40B4-BE49-F238E27FC236}">
                <a16:creationId xmlns:a16="http://schemas.microsoft.com/office/drawing/2014/main" id="{A2E3FE06-B67D-EAC1-37D0-09279439424F}"/>
              </a:ext>
            </a:extLst>
          </p:cNvPr>
          <p:cNvSpPr>
            <a:spLocks noGrp="1"/>
          </p:cNvSpPr>
          <p:nvPr>
            <p:ph type="dt" sz="half" idx="10"/>
          </p:nvPr>
        </p:nvSpPr>
        <p:spPr/>
        <p:txBody>
          <a:bodyPr/>
          <a:lstStyle/>
          <a:p>
            <a:fld id="{AC136957-2264-4F2E-9CF4-1F90CBC085A9}" type="datetime1">
              <a:rPr lang="en-US" smtClean="0"/>
              <a:t>4/27/2023</a:t>
            </a:fld>
            <a:endParaRPr lang="en-US"/>
          </a:p>
        </p:txBody>
      </p:sp>
      <p:sp>
        <p:nvSpPr>
          <p:cNvPr id="4" name="Footer Placeholder 3">
            <a:extLst>
              <a:ext uri="{FF2B5EF4-FFF2-40B4-BE49-F238E27FC236}">
                <a16:creationId xmlns:a16="http://schemas.microsoft.com/office/drawing/2014/main" id="{70F3C65C-1284-4F08-F10B-6DBBB74B9C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434F63-3AB5-5E72-9C89-63F9AD2223DF}"/>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8" name="Parallelogram 7">
            <a:extLst>
              <a:ext uri="{FF2B5EF4-FFF2-40B4-BE49-F238E27FC236}">
                <a16:creationId xmlns:a16="http://schemas.microsoft.com/office/drawing/2014/main" id="{22F5221A-39DF-697E-0453-1DC09D3B0328}"/>
              </a:ext>
            </a:extLst>
          </p:cNvPr>
          <p:cNvSpPr/>
          <p:nvPr userDrawn="1"/>
        </p:nvSpPr>
        <p:spPr>
          <a:xfrm>
            <a:off x="-46526" y="-46036"/>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Parallelogram 8">
            <a:extLst>
              <a:ext uri="{FF2B5EF4-FFF2-40B4-BE49-F238E27FC236}">
                <a16:creationId xmlns:a16="http://schemas.microsoft.com/office/drawing/2014/main" id="{74597F8F-059A-1F30-6268-895C78CB6940}"/>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78DA4CC9-506F-8F9E-B2B2-2697BDC2C6E0}"/>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7" name="Text Placeholder 9">
            <a:extLst>
              <a:ext uri="{FF2B5EF4-FFF2-40B4-BE49-F238E27FC236}">
                <a16:creationId xmlns:a16="http://schemas.microsoft.com/office/drawing/2014/main" id="{025C8229-E465-9A28-3523-EAE9ABB64F83}"/>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1" name="Parallelogram 10">
            <a:extLst>
              <a:ext uri="{FF2B5EF4-FFF2-40B4-BE49-F238E27FC236}">
                <a16:creationId xmlns:a16="http://schemas.microsoft.com/office/drawing/2014/main" id="{0A861E50-E53D-DA14-9A7F-2E659F4E4865}"/>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89162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E97254-6D15-AF3F-1181-8E361F24F508}"/>
              </a:ext>
            </a:extLst>
          </p:cNvPr>
          <p:cNvSpPr>
            <a:spLocks noGrp="1"/>
          </p:cNvSpPr>
          <p:nvPr>
            <p:ph type="dt" sz="half" idx="10"/>
          </p:nvPr>
        </p:nvSpPr>
        <p:spPr/>
        <p:txBody>
          <a:bodyPr/>
          <a:lstStyle/>
          <a:p>
            <a:fld id="{968C4EAB-D656-4236-A7E5-8718B8581128}" type="datetime1">
              <a:rPr lang="en-US" smtClean="0"/>
              <a:t>4/27/2023</a:t>
            </a:fld>
            <a:endParaRPr lang="en-US"/>
          </a:p>
        </p:txBody>
      </p:sp>
      <p:sp>
        <p:nvSpPr>
          <p:cNvPr id="3" name="Footer Placeholder 2">
            <a:extLst>
              <a:ext uri="{FF2B5EF4-FFF2-40B4-BE49-F238E27FC236}">
                <a16:creationId xmlns:a16="http://schemas.microsoft.com/office/drawing/2014/main" id="{DAD33750-1A1E-A4E9-CAC0-BE22AEB870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F1D978-E265-C921-2EF5-16B9DC38D4E1}"/>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6" name="Rectangle 5">
            <a:extLst>
              <a:ext uri="{FF2B5EF4-FFF2-40B4-BE49-F238E27FC236}">
                <a16:creationId xmlns:a16="http://schemas.microsoft.com/office/drawing/2014/main" id="{327ED693-C88C-A119-145E-974B9C280131}"/>
              </a:ext>
            </a:extLst>
          </p:cNvPr>
          <p:cNvSpPr/>
          <p:nvPr userDrawn="1"/>
        </p:nvSpPr>
        <p:spPr>
          <a:xfrm>
            <a:off x="7165731" y="0"/>
            <a:ext cx="5026269" cy="3429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0FBF26-8BFB-DF6E-36FD-823371370990}"/>
              </a:ext>
            </a:extLst>
          </p:cNvPr>
          <p:cNvSpPr/>
          <p:nvPr userDrawn="1"/>
        </p:nvSpPr>
        <p:spPr>
          <a:xfrm>
            <a:off x="7165731" y="3429000"/>
            <a:ext cx="5026269" cy="3429000"/>
          </a:xfrm>
          <a:prstGeom prst="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60B53ABD-B793-9D55-9B43-DC61D563A7FC}"/>
              </a:ext>
            </a:extLst>
          </p:cNvPr>
          <p:cNvSpPr>
            <a:spLocks noGrp="1"/>
          </p:cNvSpPr>
          <p:nvPr>
            <p:ph sz="quarter" idx="13"/>
          </p:nvPr>
        </p:nvSpPr>
        <p:spPr>
          <a:xfrm>
            <a:off x="275492" y="1212850"/>
            <a:ext cx="6435725" cy="4778375"/>
          </a:xfrm>
        </p:spPr>
        <p:txBody>
          <a:bodyPr/>
          <a:lstStyle>
            <a:lvl1pPr>
              <a:lnSpc>
                <a:spcPct val="250000"/>
              </a:lnSpc>
              <a:spcBef>
                <a:spcPts val="200"/>
              </a:spcBef>
              <a:spcAft>
                <a:spcPts val="600"/>
              </a:spcAft>
              <a:defRPr/>
            </a:lvl1pPr>
            <a:lvl2pPr>
              <a:lnSpc>
                <a:spcPct val="250000"/>
              </a:lnSpc>
              <a:spcBef>
                <a:spcPts val="200"/>
              </a:spcBef>
              <a:spcAft>
                <a:spcPts val="600"/>
              </a:spcAft>
              <a:defRPr/>
            </a:lvl2pPr>
            <a:lvl3pPr>
              <a:lnSpc>
                <a:spcPct val="250000"/>
              </a:lnSpc>
              <a:spcBef>
                <a:spcPts val="200"/>
              </a:spcBef>
              <a:spcAft>
                <a:spcPts val="600"/>
              </a:spcAft>
              <a:defRPr/>
            </a:lvl3pPr>
            <a:lvl4pPr>
              <a:lnSpc>
                <a:spcPct val="250000"/>
              </a:lnSpc>
              <a:spcBef>
                <a:spcPts val="200"/>
              </a:spcBef>
              <a:spcAft>
                <a:spcPts val="600"/>
              </a:spcAft>
              <a:defRPr/>
            </a:lvl4pPr>
            <a:lvl5pPr>
              <a:lnSpc>
                <a:spcPct val="250000"/>
              </a:lnSpc>
              <a:spcBef>
                <a:spcPts val="20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7A961430-9C4B-6C75-5324-AC89835AB8EA}"/>
              </a:ext>
            </a:extLst>
          </p:cNvPr>
          <p:cNvSpPr>
            <a:spLocks noGrp="1"/>
          </p:cNvSpPr>
          <p:nvPr>
            <p:ph type="body" sz="quarter" idx="14" hasCustomPrompt="1"/>
          </p:nvPr>
        </p:nvSpPr>
        <p:spPr>
          <a:xfrm>
            <a:off x="275492" y="509954"/>
            <a:ext cx="6529388" cy="521921"/>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title</a:t>
            </a:r>
          </a:p>
        </p:txBody>
      </p:sp>
      <p:sp>
        <p:nvSpPr>
          <p:cNvPr id="12" name="Parallelogram 11">
            <a:extLst>
              <a:ext uri="{FF2B5EF4-FFF2-40B4-BE49-F238E27FC236}">
                <a16:creationId xmlns:a16="http://schemas.microsoft.com/office/drawing/2014/main" id="{01B8A2F2-AF27-0B8A-FFCE-F625495F4829}"/>
              </a:ext>
            </a:extLst>
          </p:cNvPr>
          <p:cNvSpPr/>
          <p:nvPr userDrawn="1"/>
        </p:nvSpPr>
        <p:spPr>
          <a:xfrm flipV="1">
            <a:off x="-105506" y="1009014"/>
            <a:ext cx="6910386"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Picture Placeholder 7">
            <a:extLst>
              <a:ext uri="{FF2B5EF4-FFF2-40B4-BE49-F238E27FC236}">
                <a16:creationId xmlns:a16="http://schemas.microsoft.com/office/drawing/2014/main" id="{BE786118-DAAB-18CE-B4AC-F9E0A531C486}"/>
              </a:ext>
            </a:extLst>
          </p:cNvPr>
          <p:cNvSpPr>
            <a:spLocks noGrp="1"/>
          </p:cNvSpPr>
          <p:nvPr>
            <p:ph type="pic" sz="quarter" idx="15"/>
          </p:nvPr>
        </p:nvSpPr>
        <p:spPr>
          <a:xfrm>
            <a:off x="7165730" y="0"/>
            <a:ext cx="5026269" cy="3428999"/>
          </a:xfrm>
        </p:spPr>
        <p:txBody>
          <a:bodyPr/>
          <a:lstStyle/>
          <a:p>
            <a:endParaRPr lang="en-US"/>
          </a:p>
        </p:txBody>
      </p:sp>
    </p:spTree>
    <p:extLst>
      <p:ext uri="{BB962C8B-B14F-4D97-AF65-F5344CB8AC3E}">
        <p14:creationId xmlns:p14="http://schemas.microsoft.com/office/powerpoint/2010/main" val="1489157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53DE1199-99B9-AE86-FE8C-9EF5ABF904A2}"/>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6C7815D-3D5D-E36A-B316-66052812B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3C98FE-2B6D-CC07-D281-B3C4EF2F99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894EBF-F122-5CCE-AC0E-89CEC50A1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24D8A-550A-FD99-EFB8-71C0DF2E2BCE}"/>
              </a:ext>
            </a:extLst>
          </p:cNvPr>
          <p:cNvSpPr>
            <a:spLocks noGrp="1"/>
          </p:cNvSpPr>
          <p:nvPr>
            <p:ph type="dt" sz="half" idx="10"/>
          </p:nvPr>
        </p:nvSpPr>
        <p:spPr/>
        <p:txBody>
          <a:bodyPr/>
          <a:lstStyle/>
          <a:p>
            <a:fld id="{87BDE81F-775D-4D35-9A3F-4CFA984A91B1}" type="datetime1">
              <a:rPr lang="en-US" smtClean="0"/>
              <a:t>4/27/2023</a:t>
            </a:fld>
            <a:endParaRPr lang="en-US"/>
          </a:p>
        </p:txBody>
      </p:sp>
      <p:sp>
        <p:nvSpPr>
          <p:cNvPr id="6" name="Footer Placeholder 5">
            <a:extLst>
              <a:ext uri="{FF2B5EF4-FFF2-40B4-BE49-F238E27FC236}">
                <a16:creationId xmlns:a16="http://schemas.microsoft.com/office/drawing/2014/main" id="{14FB5C71-A81B-9CD8-C489-5F7FAFFF3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FBB71-F6E5-490D-B13F-EA2B384BAACF}"/>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0" name="Parallelogram 9">
            <a:extLst>
              <a:ext uri="{FF2B5EF4-FFF2-40B4-BE49-F238E27FC236}">
                <a16:creationId xmlns:a16="http://schemas.microsoft.com/office/drawing/2014/main" id="{565E7B5C-AE6C-CC15-4FB5-6AE3F2A3814E}"/>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arallelogram 10">
            <a:extLst>
              <a:ext uri="{FF2B5EF4-FFF2-40B4-BE49-F238E27FC236}">
                <a16:creationId xmlns:a16="http://schemas.microsoft.com/office/drawing/2014/main" id="{3F250AFF-E1AA-DB93-FDDF-853029BF63FE}"/>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9">
            <a:extLst>
              <a:ext uri="{FF2B5EF4-FFF2-40B4-BE49-F238E27FC236}">
                <a16:creationId xmlns:a16="http://schemas.microsoft.com/office/drawing/2014/main" id="{0A2BB80F-D2DD-AB74-7EAB-0700ED56135B}"/>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9" name="Text Placeholder 9">
            <a:extLst>
              <a:ext uri="{FF2B5EF4-FFF2-40B4-BE49-F238E27FC236}">
                <a16:creationId xmlns:a16="http://schemas.microsoft.com/office/drawing/2014/main" id="{F1527C57-3D54-7AA0-6D62-C7DF2C921EA9}"/>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Tree>
    <p:extLst>
      <p:ext uri="{BB962C8B-B14F-4D97-AF65-F5344CB8AC3E}">
        <p14:creationId xmlns:p14="http://schemas.microsoft.com/office/powerpoint/2010/main" val="2827281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C65A6392-A88F-1EF9-2CCF-248E59D9984E}"/>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B9D426E-E30C-B237-002A-1DC8E44FE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13747-D082-0EE0-8FDA-FE61755361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2C9E16-E751-DF0E-0F1D-44B02830B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13CAA-BBB5-9648-C14A-389A2ED0F2BE}"/>
              </a:ext>
            </a:extLst>
          </p:cNvPr>
          <p:cNvSpPr>
            <a:spLocks noGrp="1"/>
          </p:cNvSpPr>
          <p:nvPr>
            <p:ph type="dt" sz="half" idx="10"/>
          </p:nvPr>
        </p:nvSpPr>
        <p:spPr/>
        <p:txBody>
          <a:bodyPr/>
          <a:lstStyle/>
          <a:p>
            <a:fld id="{59FC3DE9-4A87-4032-B5D4-749E0BA5727E}" type="datetime1">
              <a:rPr lang="en-US" smtClean="0"/>
              <a:t>4/27/2023</a:t>
            </a:fld>
            <a:endParaRPr lang="en-US"/>
          </a:p>
        </p:txBody>
      </p:sp>
      <p:sp>
        <p:nvSpPr>
          <p:cNvPr id="6" name="Footer Placeholder 5">
            <a:extLst>
              <a:ext uri="{FF2B5EF4-FFF2-40B4-BE49-F238E27FC236}">
                <a16:creationId xmlns:a16="http://schemas.microsoft.com/office/drawing/2014/main" id="{412B5B33-A1F4-A2FE-32AD-81D143894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42399-7DB9-5C0A-5C52-1BBBA5564A3F}"/>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0" name="Parallelogram 9">
            <a:extLst>
              <a:ext uri="{FF2B5EF4-FFF2-40B4-BE49-F238E27FC236}">
                <a16:creationId xmlns:a16="http://schemas.microsoft.com/office/drawing/2014/main" id="{AACF6E80-83AE-B7BD-D5D4-7359FBA2505A}"/>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arallelogram 10">
            <a:extLst>
              <a:ext uri="{FF2B5EF4-FFF2-40B4-BE49-F238E27FC236}">
                <a16:creationId xmlns:a16="http://schemas.microsoft.com/office/drawing/2014/main" id="{D9B33E1D-4C94-9677-F46C-9C09B4D5967A}"/>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9">
            <a:extLst>
              <a:ext uri="{FF2B5EF4-FFF2-40B4-BE49-F238E27FC236}">
                <a16:creationId xmlns:a16="http://schemas.microsoft.com/office/drawing/2014/main" id="{9B80B289-F26F-FBF6-9C15-7C2193989C68}"/>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9" name="Text Placeholder 9">
            <a:extLst>
              <a:ext uri="{FF2B5EF4-FFF2-40B4-BE49-F238E27FC236}">
                <a16:creationId xmlns:a16="http://schemas.microsoft.com/office/drawing/2014/main" id="{482ACA16-D4B2-32EA-2905-390BEF4BC470}"/>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Tree>
    <p:extLst>
      <p:ext uri="{BB962C8B-B14F-4D97-AF65-F5344CB8AC3E}">
        <p14:creationId xmlns:p14="http://schemas.microsoft.com/office/powerpoint/2010/main" val="138831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9AB0D0-2319-54FF-DFB0-ED8573BA2A69}"/>
              </a:ext>
            </a:extLst>
          </p:cNvPr>
          <p:cNvSpPr>
            <a:spLocks noGrp="1"/>
          </p:cNvSpPr>
          <p:nvPr>
            <p:ph type="title"/>
          </p:nvPr>
        </p:nvSpPr>
        <p:spPr>
          <a:xfrm>
            <a:off x="29308" y="560998"/>
            <a:ext cx="10515600" cy="6641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4A147D-8F9D-3224-EB0C-E0FC7BF5D297}"/>
              </a:ext>
            </a:extLst>
          </p:cNvPr>
          <p:cNvSpPr>
            <a:spLocks noGrp="1"/>
          </p:cNvSpPr>
          <p:nvPr>
            <p:ph type="body" idx="1"/>
          </p:nvPr>
        </p:nvSpPr>
        <p:spPr>
          <a:xfrm>
            <a:off x="275492" y="1615097"/>
            <a:ext cx="11641016"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178AD8-8521-404F-4313-C3131DD1A6AA}"/>
              </a:ext>
            </a:extLst>
          </p:cNvPr>
          <p:cNvSpPr>
            <a:spLocks noGrp="1"/>
          </p:cNvSpPr>
          <p:nvPr>
            <p:ph type="dt" sz="half" idx="2"/>
          </p:nvPr>
        </p:nvSpPr>
        <p:spPr>
          <a:xfrm>
            <a:off x="275492"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CCC91B-3BAB-407E-95DD-CAD4B4559EF8}" type="datetime1">
              <a:rPr lang="en-US" smtClean="0"/>
              <a:t>4/27/2023</a:t>
            </a:fld>
            <a:endParaRPr lang="en-US"/>
          </a:p>
        </p:txBody>
      </p:sp>
      <p:sp>
        <p:nvSpPr>
          <p:cNvPr id="5" name="Footer Placeholder 4">
            <a:extLst>
              <a:ext uri="{FF2B5EF4-FFF2-40B4-BE49-F238E27FC236}">
                <a16:creationId xmlns:a16="http://schemas.microsoft.com/office/drawing/2014/main" id="{868454D1-013D-35D5-0186-16B43B613A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3205AA-D251-8F33-7AD0-9120201D7BBD}"/>
              </a:ext>
            </a:extLst>
          </p:cNvPr>
          <p:cNvSpPr>
            <a:spLocks noGrp="1"/>
          </p:cNvSpPr>
          <p:nvPr>
            <p:ph type="sldNum" sz="quarter" idx="4"/>
          </p:nvPr>
        </p:nvSpPr>
        <p:spPr>
          <a:xfrm>
            <a:off x="9173308" y="6356349"/>
            <a:ext cx="2743200" cy="365125"/>
          </a:xfrm>
          <a:prstGeom prst="rect">
            <a:avLst/>
          </a:prstGeom>
        </p:spPr>
        <p:txBody>
          <a:bodyPr vert="horz" lIns="91440" tIns="45720" rIns="91440" bIns="45720" rtlCol="0" anchor="ctr"/>
          <a:lstStyle>
            <a:lvl1pPr algn="r">
              <a:defRPr sz="1200">
                <a:solidFill>
                  <a:schemeClr val="tx1"/>
                </a:solidFill>
              </a:defRPr>
            </a:lvl1pPr>
          </a:lstStyle>
          <a:p>
            <a:fld id="{7CFF03C7-3B7C-49C4-BCAC-927519CB280F}" type="slidenum">
              <a:rPr lang="en-US" smtClean="0"/>
              <a:pPr/>
              <a:t>‹#›</a:t>
            </a:fld>
            <a:endParaRPr lang="en-US"/>
          </a:p>
        </p:txBody>
      </p:sp>
    </p:spTree>
    <p:extLst>
      <p:ext uri="{BB962C8B-B14F-4D97-AF65-F5344CB8AC3E}">
        <p14:creationId xmlns:p14="http://schemas.microsoft.com/office/powerpoint/2010/main" val="26373192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B852EC-C650-BF43-01E0-BE9B4F3A59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E6DAC8-A65F-467F-28EB-585434F866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87748-A4A0-8C99-486B-0D3B7633EF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C45E1-E58D-4087-B7A9-4DFE3009E35B}" type="datetimeFigureOut">
              <a:rPr lang="en-US" smtClean="0"/>
              <a:t>4/27/2023</a:t>
            </a:fld>
            <a:endParaRPr lang="en-US"/>
          </a:p>
        </p:txBody>
      </p:sp>
      <p:sp>
        <p:nvSpPr>
          <p:cNvPr id="5" name="Footer Placeholder 4">
            <a:extLst>
              <a:ext uri="{FF2B5EF4-FFF2-40B4-BE49-F238E27FC236}">
                <a16:creationId xmlns:a16="http://schemas.microsoft.com/office/drawing/2014/main" id="{66DCEAA7-DA43-F261-5BFE-BF55897E3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481C49-B8FE-7CC9-EB2E-9702B14AC3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75234-CECE-413F-B732-802FA9167DB1}" type="slidenum">
              <a:rPr lang="en-US" smtClean="0"/>
              <a:t>‹#›</a:t>
            </a:fld>
            <a:endParaRPr lang="en-US"/>
          </a:p>
        </p:txBody>
      </p:sp>
    </p:spTree>
    <p:extLst>
      <p:ext uri="{BB962C8B-B14F-4D97-AF65-F5344CB8AC3E}">
        <p14:creationId xmlns:p14="http://schemas.microsoft.com/office/powerpoint/2010/main" val="24251066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3.webm"/><Relationship Id="rId7" Type="http://schemas.openxmlformats.org/officeDocument/2006/relationships/image" Target="../media/image14.png"/><Relationship Id="rId2" Type="http://schemas.openxmlformats.org/officeDocument/2006/relationships/video" Target="../media/media2.webm"/><Relationship Id="rId1" Type="http://schemas.microsoft.com/office/2007/relationships/media" Target="../media/media2.webm"/><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video" Target="../media/media3.webm"/></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7388BF3-0087-4758-1DC3-51BE4A3B4260}"/>
              </a:ext>
            </a:extLst>
          </p:cNvPr>
          <p:cNvPicPr>
            <a:picLocks noGrp="1" noChangeAspect="1"/>
          </p:cNvPicPr>
          <p:nvPr>
            <p:ph type="pic" sz="quarter" idx="14"/>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2681" t="25950" r="2704" b="29438"/>
          <a:stretch/>
        </p:blipFill>
        <p:spPr>
          <a:xfrm>
            <a:off x="-1" y="0"/>
            <a:ext cx="12192001" cy="3429000"/>
          </a:xfrm>
        </p:spPr>
      </p:pic>
      <p:sp>
        <p:nvSpPr>
          <p:cNvPr id="2" name="Title 1">
            <a:extLst>
              <a:ext uri="{FF2B5EF4-FFF2-40B4-BE49-F238E27FC236}">
                <a16:creationId xmlns:a16="http://schemas.microsoft.com/office/drawing/2014/main" id="{3B90F258-C1F9-EC98-A96D-73816359A131}"/>
              </a:ext>
            </a:extLst>
          </p:cNvPr>
          <p:cNvSpPr>
            <a:spLocks noGrp="1"/>
          </p:cNvSpPr>
          <p:nvPr>
            <p:ph type="ctrTitle"/>
          </p:nvPr>
        </p:nvSpPr>
        <p:spPr>
          <a:xfrm>
            <a:off x="1" y="3429000"/>
            <a:ext cx="4399280" cy="820127"/>
          </a:xfrm>
        </p:spPr>
        <p:txBody>
          <a:bodyPr/>
          <a:lstStyle/>
          <a:p>
            <a:r>
              <a:rPr lang="en-US" dirty="0"/>
              <a:t>Stable Diffusion</a:t>
            </a:r>
          </a:p>
        </p:txBody>
      </p:sp>
      <p:sp>
        <p:nvSpPr>
          <p:cNvPr id="3" name="Content Placeholder 2">
            <a:extLst>
              <a:ext uri="{FF2B5EF4-FFF2-40B4-BE49-F238E27FC236}">
                <a16:creationId xmlns:a16="http://schemas.microsoft.com/office/drawing/2014/main" id="{3C0400A2-1F29-7696-9D2F-79CB3E775E00}"/>
              </a:ext>
            </a:extLst>
          </p:cNvPr>
          <p:cNvSpPr>
            <a:spLocks noGrp="1"/>
          </p:cNvSpPr>
          <p:nvPr>
            <p:ph sz="quarter" idx="13"/>
          </p:nvPr>
        </p:nvSpPr>
        <p:spPr>
          <a:xfrm>
            <a:off x="5302690" y="4688827"/>
            <a:ext cx="6411790" cy="2169173"/>
          </a:xfrm>
        </p:spPr>
        <p:txBody>
          <a:bodyPr>
            <a:normAutofit/>
          </a:bodyPr>
          <a:lstStyle/>
          <a:p>
            <a:pPr marL="342900" indent="-342900" algn="r">
              <a:buFont typeface="Arial" panose="020B0604020202020204" pitchFamily="34" charset="0"/>
              <a:buChar char="•"/>
            </a:pPr>
            <a:r>
              <a:rPr lang="ar-EG" dirty="0"/>
              <a:t>احمد محمود حسيني</a:t>
            </a:r>
          </a:p>
          <a:p>
            <a:pPr marL="342900" indent="-342900" algn="r">
              <a:buFont typeface="Arial" panose="020B0604020202020204" pitchFamily="34" charset="0"/>
              <a:buChar char="•"/>
            </a:pPr>
            <a:r>
              <a:rPr lang="ar-EG" dirty="0"/>
              <a:t>علي ماهر عبدالسلام</a:t>
            </a:r>
          </a:p>
          <a:p>
            <a:pPr marL="342900" indent="-342900" algn="r">
              <a:buFont typeface="Arial" panose="020B0604020202020204" pitchFamily="34" charset="0"/>
              <a:buChar char="•"/>
            </a:pPr>
            <a:r>
              <a:rPr lang="ar-EG" dirty="0"/>
              <a:t>محمد احمد طه</a:t>
            </a:r>
          </a:p>
          <a:p>
            <a:pPr marL="342900" indent="-342900" algn="r">
              <a:buFont typeface="Arial" panose="020B0604020202020204" pitchFamily="34" charset="0"/>
              <a:buChar char="•"/>
            </a:pPr>
            <a:r>
              <a:rPr lang="ar-EG" dirty="0"/>
              <a:t>محمد حسام</a:t>
            </a:r>
            <a:r>
              <a:rPr lang="en-US" dirty="0"/>
              <a:t> </a:t>
            </a:r>
            <a:r>
              <a:rPr lang="ar-EG" dirty="0"/>
              <a:t>عثمان</a:t>
            </a:r>
          </a:p>
          <a:p>
            <a:pPr marL="342900" indent="-342900" algn="r">
              <a:buFont typeface="Arial" panose="020B0604020202020204" pitchFamily="34" charset="0"/>
              <a:buChar char="•"/>
            </a:pPr>
            <a:r>
              <a:rPr lang="ar-EG" dirty="0"/>
              <a:t>محمد عاطف ربيع</a:t>
            </a:r>
            <a:endParaRPr lang="en-US" dirty="0"/>
          </a:p>
        </p:txBody>
      </p:sp>
    </p:spTree>
    <p:extLst>
      <p:ext uri="{BB962C8B-B14F-4D97-AF65-F5344CB8AC3E}">
        <p14:creationId xmlns:p14="http://schemas.microsoft.com/office/powerpoint/2010/main" val="800924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22D5670-1971-86FD-FA9E-264C9112A87F}"/>
              </a:ext>
            </a:extLst>
          </p:cNvPr>
          <p:cNvPicPr>
            <a:picLocks noGrp="1" noChangeAspect="1"/>
          </p:cNvPicPr>
          <p:nvPr>
            <p:ph idx="1"/>
          </p:nvPr>
        </p:nvPicPr>
        <p:blipFill>
          <a:blip r:embed="rId2"/>
          <a:stretch>
            <a:fillRect/>
          </a:stretch>
        </p:blipFill>
        <p:spPr>
          <a:xfrm>
            <a:off x="641885" y="1353083"/>
            <a:ext cx="10515600" cy="5504917"/>
          </a:xfrm>
          <a:prstGeom prst="rect">
            <a:avLst/>
          </a:prstGeom>
        </p:spPr>
      </p:pic>
      <p:sp>
        <p:nvSpPr>
          <p:cNvPr id="3" name="Slide Number Placeholder 2">
            <a:extLst>
              <a:ext uri="{FF2B5EF4-FFF2-40B4-BE49-F238E27FC236}">
                <a16:creationId xmlns:a16="http://schemas.microsoft.com/office/drawing/2014/main" id="{0E60D646-28F5-F1AC-8700-12239DD0D123}"/>
              </a:ext>
            </a:extLst>
          </p:cNvPr>
          <p:cNvSpPr>
            <a:spLocks noGrp="1"/>
          </p:cNvSpPr>
          <p:nvPr>
            <p:ph type="sldNum" sz="quarter" idx="12"/>
          </p:nvPr>
        </p:nvSpPr>
        <p:spPr/>
        <p:txBody>
          <a:bodyPr/>
          <a:lstStyle/>
          <a:p>
            <a:fld id="{7CFF03C7-3B7C-49C4-BCAC-927519CB280F}" type="slidenum">
              <a:rPr lang="en-US" smtClean="0"/>
              <a:t>10</a:t>
            </a:fld>
            <a:endParaRPr lang="en-US"/>
          </a:p>
        </p:txBody>
      </p:sp>
      <p:sp>
        <p:nvSpPr>
          <p:cNvPr id="4" name="Text Placeholder 3">
            <a:extLst>
              <a:ext uri="{FF2B5EF4-FFF2-40B4-BE49-F238E27FC236}">
                <a16:creationId xmlns:a16="http://schemas.microsoft.com/office/drawing/2014/main" id="{171C878B-EC04-86FE-36D9-B06D4F03BCD9}"/>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924678AC-0AF4-49B8-5187-FB9D249C344D}"/>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B81906B5-5412-BEF2-E718-71FE8790B7E8}"/>
              </a:ext>
            </a:extLst>
          </p:cNvPr>
          <p:cNvSpPr>
            <a:spLocks noGrp="1"/>
          </p:cNvSpPr>
          <p:nvPr>
            <p:ph type="title"/>
          </p:nvPr>
        </p:nvSpPr>
        <p:spPr/>
        <p:txBody>
          <a:bodyPr/>
          <a:lstStyle/>
          <a:p>
            <a:r>
              <a:rPr lang="en-US" dirty="0"/>
              <a:t>Steps Parameter</a:t>
            </a:r>
          </a:p>
        </p:txBody>
      </p:sp>
    </p:spTree>
    <p:extLst>
      <p:ext uri="{BB962C8B-B14F-4D97-AF65-F5344CB8AC3E}">
        <p14:creationId xmlns:p14="http://schemas.microsoft.com/office/powerpoint/2010/main" val="286912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5E3928-3380-796A-910C-B4504199FF01}"/>
              </a:ext>
            </a:extLst>
          </p:cNvPr>
          <p:cNvSpPr>
            <a:spLocks noGrp="1"/>
          </p:cNvSpPr>
          <p:nvPr>
            <p:ph type="sldNum" sz="quarter" idx="12"/>
          </p:nvPr>
        </p:nvSpPr>
        <p:spPr/>
        <p:txBody>
          <a:bodyPr/>
          <a:lstStyle/>
          <a:p>
            <a:fld id="{7CFF03C7-3B7C-49C4-BCAC-927519CB280F}" type="slidenum">
              <a:rPr lang="en-US" smtClean="0"/>
              <a:t>11</a:t>
            </a:fld>
            <a:endParaRPr lang="en-US"/>
          </a:p>
        </p:txBody>
      </p:sp>
      <p:sp>
        <p:nvSpPr>
          <p:cNvPr id="4" name="Text Placeholder 3">
            <a:extLst>
              <a:ext uri="{FF2B5EF4-FFF2-40B4-BE49-F238E27FC236}">
                <a16:creationId xmlns:a16="http://schemas.microsoft.com/office/drawing/2014/main" id="{3FED51EA-F16F-AEB4-8839-7FA8E04D9CEC}"/>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3FDB704A-82F0-4E29-2E52-22868C0F2E9F}"/>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73F130B8-09E6-C2A1-A697-6782F09A8C4D}"/>
              </a:ext>
            </a:extLst>
          </p:cNvPr>
          <p:cNvSpPr>
            <a:spLocks noGrp="1"/>
          </p:cNvSpPr>
          <p:nvPr>
            <p:ph type="title"/>
          </p:nvPr>
        </p:nvSpPr>
        <p:spPr/>
        <p:txBody>
          <a:bodyPr/>
          <a:lstStyle/>
          <a:p>
            <a:r>
              <a:rPr lang="en-US" dirty="0"/>
              <a:t>Steps Parameter</a:t>
            </a:r>
          </a:p>
        </p:txBody>
      </p:sp>
      <p:pic>
        <p:nvPicPr>
          <p:cNvPr id="11" name="diffusion-steps-all-loop">
            <a:hlinkClick r:id="" action="ppaction://media"/>
            <a:extLst>
              <a:ext uri="{FF2B5EF4-FFF2-40B4-BE49-F238E27FC236}">
                <a16:creationId xmlns:a16="http://schemas.microsoft.com/office/drawing/2014/main" id="{4E9D2BB0-62E3-1685-55AA-A674499133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96368" y="1467094"/>
            <a:ext cx="4351337" cy="4351337"/>
          </a:xfrm>
        </p:spPr>
      </p:pic>
      <p:pic>
        <p:nvPicPr>
          <p:cNvPr id="12" name="stable-diffusion-steps-2-4">
            <a:hlinkClick r:id="" action="ppaction://media"/>
            <a:extLst>
              <a:ext uri="{FF2B5EF4-FFF2-40B4-BE49-F238E27FC236}">
                <a16:creationId xmlns:a16="http://schemas.microsoft.com/office/drawing/2014/main" id="{22376551-1E91-35A9-27CE-433324331FF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39561" y="1467093"/>
            <a:ext cx="4351337" cy="4351337"/>
          </a:xfrm>
          <a:prstGeom prst="rect">
            <a:avLst/>
          </a:prstGeom>
        </p:spPr>
      </p:pic>
      <p:sp>
        <p:nvSpPr>
          <p:cNvPr id="14" name="TextBox 13">
            <a:extLst>
              <a:ext uri="{FF2B5EF4-FFF2-40B4-BE49-F238E27FC236}">
                <a16:creationId xmlns:a16="http://schemas.microsoft.com/office/drawing/2014/main" id="{32DDF5AD-A687-D090-A906-25B3EAE428B9}"/>
              </a:ext>
            </a:extLst>
          </p:cNvPr>
          <p:cNvSpPr txBox="1"/>
          <p:nvPr/>
        </p:nvSpPr>
        <p:spPr>
          <a:xfrm>
            <a:off x="473610" y="6053605"/>
            <a:ext cx="4796852" cy="461665"/>
          </a:xfrm>
          <a:prstGeom prst="rect">
            <a:avLst/>
          </a:prstGeom>
          <a:noFill/>
        </p:spPr>
        <p:txBody>
          <a:bodyPr wrap="square" rtlCol="0">
            <a:spAutoFit/>
          </a:bodyPr>
          <a:lstStyle/>
          <a:p>
            <a:pPr algn="ctr"/>
            <a:r>
              <a:rPr lang="en-US" sz="2400" b="1" dirty="0"/>
              <a:t>Diffusion - all steps</a:t>
            </a:r>
          </a:p>
        </p:txBody>
      </p:sp>
      <p:sp>
        <p:nvSpPr>
          <p:cNvPr id="15" name="TextBox 14">
            <a:extLst>
              <a:ext uri="{FF2B5EF4-FFF2-40B4-BE49-F238E27FC236}">
                <a16:creationId xmlns:a16="http://schemas.microsoft.com/office/drawing/2014/main" id="{5A05BDCE-7980-CD01-C608-0D671A3C1EFD}"/>
              </a:ext>
            </a:extLst>
          </p:cNvPr>
          <p:cNvSpPr txBox="1"/>
          <p:nvPr/>
        </p:nvSpPr>
        <p:spPr>
          <a:xfrm>
            <a:off x="6516803" y="6053605"/>
            <a:ext cx="4796852" cy="461665"/>
          </a:xfrm>
          <a:prstGeom prst="rect">
            <a:avLst/>
          </a:prstGeom>
          <a:noFill/>
        </p:spPr>
        <p:txBody>
          <a:bodyPr wrap="square" rtlCol="0">
            <a:spAutoFit/>
          </a:bodyPr>
          <a:lstStyle/>
          <a:p>
            <a:pPr algn="ctr"/>
            <a:r>
              <a:rPr lang="en-US" sz="2400" b="1" dirty="0"/>
              <a:t>Diffusion - steps (2:4)</a:t>
            </a:r>
          </a:p>
        </p:txBody>
      </p:sp>
    </p:spTree>
    <p:extLst>
      <p:ext uri="{BB962C8B-B14F-4D97-AF65-F5344CB8AC3E}">
        <p14:creationId xmlns:p14="http://schemas.microsoft.com/office/powerpoint/2010/main" val="246606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05" fill="hold"/>
                                        <p:tgtEl>
                                          <p:spTgt spid="11"/>
                                        </p:tgtEl>
                                      </p:cBhvr>
                                    </p:cmd>
                                  </p:childTnLst>
                                </p:cTn>
                              </p:par>
                            </p:childTnLst>
                          </p:cTn>
                        </p:par>
                        <p:par>
                          <p:cTn id="7" fill="hold">
                            <p:stCondLst>
                              <p:cond delay="7905"/>
                            </p:stCondLst>
                            <p:childTnLst>
                              <p:par>
                                <p:cTn id="8" presetID="1" presetClass="mediacall" presetSubtype="0" fill="hold" nodeType="afterEffect">
                                  <p:stCondLst>
                                    <p:cond delay="0"/>
                                  </p:stCondLst>
                                  <p:childTnLst>
                                    <p:cmd type="call" cmd="playFrom(0.0)">
                                      <p:cBhvr>
                                        <p:cTn id="9" dur="615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11"/>
                </p:tgtEl>
              </p:cMediaNode>
            </p:video>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p:cTn id="16" repeatCount="indefinite" fill="hold" display="0">
                  <p:stCondLst>
                    <p:cond delay="indefinite"/>
                  </p:stCondLst>
                </p:cTn>
                <p:tgtEl>
                  <p:spTgt spid="12"/>
                </p:tgtEl>
              </p:cMediaNode>
            </p:video>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D451FE-68CF-FC0C-DE19-B7DD89804E19}"/>
              </a:ext>
            </a:extLst>
          </p:cNvPr>
          <p:cNvSpPr>
            <a:spLocks noGrp="1"/>
          </p:cNvSpPr>
          <p:nvPr>
            <p:ph type="sldNum" sz="quarter" idx="12"/>
          </p:nvPr>
        </p:nvSpPr>
        <p:spPr/>
        <p:txBody>
          <a:bodyPr/>
          <a:lstStyle/>
          <a:p>
            <a:fld id="{7CFF03C7-3B7C-49C4-BCAC-927519CB280F}" type="slidenum">
              <a:rPr lang="en-US" smtClean="0"/>
              <a:t>12</a:t>
            </a:fld>
            <a:endParaRPr lang="en-US"/>
          </a:p>
        </p:txBody>
      </p:sp>
      <p:sp>
        <p:nvSpPr>
          <p:cNvPr id="4" name="Text Placeholder 3">
            <a:extLst>
              <a:ext uri="{FF2B5EF4-FFF2-40B4-BE49-F238E27FC236}">
                <a16:creationId xmlns:a16="http://schemas.microsoft.com/office/drawing/2014/main" id="{FB03A3EE-88BC-440C-D95B-B5EA3DEA81AF}"/>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DD63825-0955-DAA6-DF1D-0E404916622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01216C8-3A6C-810F-3FEF-C78D02ACBE3C}"/>
              </a:ext>
            </a:extLst>
          </p:cNvPr>
          <p:cNvSpPr>
            <a:spLocks noGrp="1"/>
          </p:cNvSpPr>
          <p:nvPr>
            <p:ph type="title"/>
          </p:nvPr>
        </p:nvSpPr>
        <p:spPr/>
        <p:txBody>
          <a:bodyPr/>
          <a:lstStyle/>
          <a:p>
            <a:r>
              <a:rPr lang="en-US" dirty="0"/>
              <a:t>Text Encoder (</a:t>
            </a:r>
            <a:r>
              <a:rPr lang="en-US" dirty="0" err="1"/>
              <a:t>CLIPText</a:t>
            </a:r>
            <a:r>
              <a:rPr lang="en-US" dirty="0"/>
              <a:t>)</a:t>
            </a:r>
          </a:p>
        </p:txBody>
      </p:sp>
      <p:sp>
        <p:nvSpPr>
          <p:cNvPr id="12" name="TextBox 11">
            <a:extLst>
              <a:ext uri="{FF2B5EF4-FFF2-40B4-BE49-F238E27FC236}">
                <a16:creationId xmlns:a16="http://schemas.microsoft.com/office/drawing/2014/main" id="{00AEA5D3-2547-68B6-A7EC-62F976F99CC8}"/>
              </a:ext>
            </a:extLst>
          </p:cNvPr>
          <p:cNvSpPr txBox="1"/>
          <p:nvPr/>
        </p:nvSpPr>
        <p:spPr>
          <a:xfrm>
            <a:off x="504669" y="1905506"/>
            <a:ext cx="10976131" cy="4154984"/>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t>The model understands language by using a Transformer language model like GPT and BERT.</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Stable Diffusion uses </a:t>
            </a:r>
            <a:r>
              <a:rPr lang="en-US" sz="2200" dirty="0" err="1"/>
              <a:t>OpenAI’s</a:t>
            </a:r>
            <a:r>
              <a:rPr lang="en-US" sz="2200" dirty="0"/>
              <a:t> </a:t>
            </a:r>
            <a:r>
              <a:rPr lang="en-US" sz="2200" dirty="0" err="1"/>
              <a:t>CLIPText</a:t>
            </a:r>
            <a:r>
              <a:rPr lang="en-US" sz="2200" dirty="0"/>
              <a:t> pre-trained model.</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CLIP is trained on internet images and their “alt” tags, i.e., their alternative captions.</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It encodes the image and its caption using image and text encoders, and the resulting embeddings are compared. The models are trained so that both text and image embeddings are similar.</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Negative examples are also included, and the model is trained to assign them low similarity scores.</a:t>
            </a:r>
          </a:p>
        </p:txBody>
      </p:sp>
    </p:spTree>
    <p:extLst>
      <p:ext uri="{BB962C8B-B14F-4D97-AF65-F5344CB8AC3E}">
        <p14:creationId xmlns:p14="http://schemas.microsoft.com/office/powerpoint/2010/main" val="223364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D451FE-68CF-FC0C-DE19-B7DD89804E19}"/>
              </a:ext>
            </a:extLst>
          </p:cNvPr>
          <p:cNvSpPr>
            <a:spLocks noGrp="1"/>
          </p:cNvSpPr>
          <p:nvPr>
            <p:ph type="sldNum" sz="quarter" idx="12"/>
          </p:nvPr>
        </p:nvSpPr>
        <p:spPr/>
        <p:txBody>
          <a:bodyPr/>
          <a:lstStyle/>
          <a:p>
            <a:fld id="{7CFF03C7-3B7C-49C4-BCAC-927519CB280F}" type="slidenum">
              <a:rPr lang="en-US" smtClean="0"/>
              <a:t>13</a:t>
            </a:fld>
            <a:endParaRPr lang="en-US"/>
          </a:p>
        </p:txBody>
      </p:sp>
      <p:sp>
        <p:nvSpPr>
          <p:cNvPr id="4" name="Text Placeholder 3">
            <a:extLst>
              <a:ext uri="{FF2B5EF4-FFF2-40B4-BE49-F238E27FC236}">
                <a16:creationId xmlns:a16="http://schemas.microsoft.com/office/drawing/2014/main" id="{FB03A3EE-88BC-440C-D95B-B5EA3DEA81AF}"/>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DD63825-0955-DAA6-DF1D-0E404916622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01216C8-3A6C-810F-3FEF-C78D02ACBE3C}"/>
              </a:ext>
            </a:extLst>
          </p:cNvPr>
          <p:cNvSpPr>
            <a:spLocks noGrp="1"/>
          </p:cNvSpPr>
          <p:nvPr>
            <p:ph type="title"/>
          </p:nvPr>
        </p:nvSpPr>
        <p:spPr/>
        <p:txBody>
          <a:bodyPr/>
          <a:lstStyle/>
          <a:p>
            <a:r>
              <a:rPr lang="en-US" dirty="0"/>
              <a:t>Text Encoder (</a:t>
            </a:r>
            <a:r>
              <a:rPr lang="en-US" dirty="0" err="1"/>
              <a:t>CLIPText</a:t>
            </a:r>
            <a:r>
              <a:rPr lang="en-US" dirty="0"/>
              <a:t>)</a:t>
            </a:r>
          </a:p>
        </p:txBody>
      </p:sp>
      <p:pic>
        <p:nvPicPr>
          <p:cNvPr id="9" name="Picture 8" descr="Graphical user interface, diagram&#10;&#10;Description automatically generated">
            <a:extLst>
              <a:ext uri="{FF2B5EF4-FFF2-40B4-BE49-F238E27FC236}">
                <a16:creationId xmlns:a16="http://schemas.microsoft.com/office/drawing/2014/main" id="{7AF5E537-782D-0A92-8614-250EDA398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18" y="1467094"/>
            <a:ext cx="10269982" cy="4500249"/>
          </a:xfrm>
          <a:prstGeom prst="rect">
            <a:avLst/>
          </a:prstGeom>
        </p:spPr>
      </p:pic>
    </p:spTree>
    <p:extLst>
      <p:ext uri="{BB962C8B-B14F-4D97-AF65-F5344CB8AC3E}">
        <p14:creationId xmlns:p14="http://schemas.microsoft.com/office/powerpoint/2010/main" val="412144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34B285-E493-F46F-2383-710BC47B3B01}"/>
              </a:ext>
            </a:extLst>
          </p:cNvPr>
          <p:cNvPicPr>
            <a:picLocks noGrp="1" noChangeAspect="1"/>
          </p:cNvPicPr>
          <p:nvPr>
            <p:ph idx="1"/>
          </p:nvPr>
        </p:nvPicPr>
        <p:blipFill>
          <a:blip r:embed="rId3"/>
          <a:stretch>
            <a:fillRect/>
          </a:stretch>
        </p:blipFill>
        <p:spPr>
          <a:xfrm>
            <a:off x="1499419" y="1678533"/>
            <a:ext cx="9193161" cy="4618469"/>
          </a:xfrm>
        </p:spPr>
      </p:pic>
      <p:sp>
        <p:nvSpPr>
          <p:cNvPr id="3" name="Slide Number Placeholder 2">
            <a:extLst>
              <a:ext uri="{FF2B5EF4-FFF2-40B4-BE49-F238E27FC236}">
                <a16:creationId xmlns:a16="http://schemas.microsoft.com/office/drawing/2014/main" id="{D78F2F24-7F0A-2D0C-FC76-21E6DE68B820}"/>
              </a:ext>
            </a:extLst>
          </p:cNvPr>
          <p:cNvSpPr>
            <a:spLocks noGrp="1"/>
          </p:cNvSpPr>
          <p:nvPr>
            <p:ph type="sldNum" sz="quarter" idx="12"/>
          </p:nvPr>
        </p:nvSpPr>
        <p:spPr/>
        <p:txBody>
          <a:bodyPr/>
          <a:lstStyle/>
          <a:p>
            <a:fld id="{7CFF03C7-3B7C-49C4-BCAC-927519CB280F}" type="slidenum">
              <a:rPr lang="en-US" smtClean="0"/>
              <a:t>14</a:t>
            </a:fld>
            <a:endParaRPr lang="en-US"/>
          </a:p>
        </p:txBody>
      </p:sp>
      <p:sp>
        <p:nvSpPr>
          <p:cNvPr id="4" name="Text Placeholder 3">
            <a:extLst>
              <a:ext uri="{FF2B5EF4-FFF2-40B4-BE49-F238E27FC236}">
                <a16:creationId xmlns:a16="http://schemas.microsoft.com/office/drawing/2014/main" id="{F811C3A1-17F1-E6D2-3F32-54C5621AA8C4}"/>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DA4D41B9-74F6-6497-0667-BB5FA5E08DF2}"/>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3C93F08-69B1-3806-C7A7-1D509201F5F0}"/>
              </a:ext>
            </a:extLst>
          </p:cNvPr>
          <p:cNvSpPr>
            <a:spLocks noGrp="1"/>
          </p:cNvSpPr>
          <p:nvPr>
            <p:ph type="title"/>
          </p:nvPr>
        </p:nvSpPr>
        <p:spPr/>
        <p:txBody>
          <a:bodyPr/>
          <a:lstStyle/>
          <a:p>
            <a:r>
              <a:rPr lang="en-US" dirty="0"/>
              <a:t>-Model architecture</a:t>
            </a:r>
          </a:p>
        </p:txBody>
      </p:sp>
    </p:spTree>
    <p:extLst>
      <p:ext uri="{BB962C8B-B14F-4D97-AF65-F5344CB8AC3E}">
        <p14:creationId xmlns:p14="http://schemas.microsoft.com/office/powerpoint/2010/main" val="775699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E9B719-639A-ED3E-0D56-8C23D66DDBCB}"/>
              </a:ext>
            </a:extLst>
          </p:cNvPr>
          <p:cNvSpPr>
            <a:spLocks noGrp="1"/>
          </p:cNvSpPr>
          <p:nvPr>
            <p:ph idx="1"/>
          </p:nvPr>
        </p:nvSpPr>
        <p:spPr>
          <a:xfrm>
            <a:off x="275492" y="1615097"/>
            <a:ext cx="11286588" cy="4351338"/>
          </a:xfrm>
        </p:spPr>
        <p:txBody>
          <a:bodyPr/>
          <a:lstStyle/>
          <a:p>
            <a:pPr algn="just"/>
            <a:r>
              <a:rPr lang="en-US" dirty="0"/>
              <a:t>To speed up the image generation process, the Stable Diffusion paper runs the diffusion process not on the pixel images themselves, but on a compressed version of the image. The paper calls this “Departure to Latent Space”.  </a:t>
            </a:r>
          </a:p>
          <a:p>
            <a:pPr algn="just"/>
            <a:r>
              <a:rPr lang="en-US" dirty="0"/>
              <a:t>The encoder in the AE compress the input image from the pixel space into a hyperspace called latent space, while the decoder in the AE returns the image back to the pixel space.</a:t>
            </a:r>
          </a:p>
          <a:p>
            <a:pPr algn="just"/>
            <a:endParaRPr lang="en-US" dirty="0"/>
          </a:p>
        </p:txBody>
      </p:sp>
      <p:sp>
        <p:nvSpPr>
          <p:cNvPr id="3" name="Slide Number Placeholder 2">
            <a:extLst>
              <a:ext uri="{FF2B5EF4-FFF2-40B4-BE49-F238E27FC236}">
                <a16:creationId xmlns:a16="http://schemas.microsoft.com/office/drawing/2014/main" id="{2314A673-D0CF-F31D-4B19-C42A28767F0A}"/>
              </a:ext>
            </a:extLst>
          </p:cNvPr>
          <p:cNvSpPr>
            <a:spLocks noGrp="1"/>
          </p:cNvSpPr>
          <p:nvPr>
            <p:ph type="sldNum" sz="quarter" idx="12"/>
          </p:nvPr>
        </p:nvSpPr>
        <p:spPr/>
        <p:txBody>
          <a:bodyPr/>
          <a:lstStyle/>
          <a:p>
            <a:fld id="{7CFF03C7-3B7C-49C4-BCAC-927519CB280F}" type="slidenum">
              <a:rPr lang="en-US" smtClean="0"/>
              <a:t>15</a:t>
            </a:fld>
            <a:endParaRPr lang="en-US"/>
          </a:p>
        </p:txBody>
      </p:sp>
      <p:sp>
        <p:nvSpPr>
          <p:cNvPr id="4" name="Text Placeholder 3">
            <a:extLst>
              <a:ext uri="{FF2B5EF4-FFF2-40B4-BE49-F238E27FC236}">
                <a16:creationId xmlns:a16="http://schemas.microsoft.com/office/drawing/2014/main" id="{D18EF2E6-0FE5-8B6A-CB5B-8314A2E07432}"/>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7D7931A5-2A84-5CCA-4667-517B179A9523}"/>
              </a:ext>
            </a:extLst>
          </p:cNvPr>
          <p:cNvSpPr>
            <a:spLocks noGrp="1"/>
          </p:cNvSpPr>
          <p:nvPr>
            <p:ph type="body" sz="quarter" idx="14"/>
          </p:nvPr>
        </p:nvSpPr>
        <p:spPr/>
        <p:txBody>
          <a:bodyPr/>
          <a:lstStyle/>
          <a:p>
            <a:r>
              <a:rPr lang="en-US" dirty="0"/>
              <a:t>Model</a:t>
            </a:r>
          </a:p>
          <a:p>
            <a:endParaRPr lang="en-US" dirty="0"/>
          </a:p>
        </p:txBody>
      </p:sp>
      <p:sp>
        <p:nvSpPr>
          <p:cNvPr id="6" name="Title 5">
            <a:extLst>
              <a:ext uri="{FF2B5EF4-FFF2-40B4-BE49-F238E27FC236}">
                <a16:creationId xmlns:a16="http://schemas.microsoft.com/office/drawing/2014/main" id="{C1329E2B-0504-11D7-79B9-8586E8C81841}"/>
              </a:ext>
            </a:extLst>
          </p:cNvPr>
          <p:cNvSpPr>
            <a:spLocks noGrp="1"/>
          </p:cNvSpPr>
          <p:nvPr>
            <p:ph type="title"/>
          </p:nvPr>
        </p:nvSpPr>
        <p:spPr/>
        <p:txBody>
          <a:bodyPr/>
          <a:lstStyle/>
          <a:p>
            <a:r>
              <a:rPr lang="en-US" dirty="0"/>
              <a:t>1- Latent space Autoencoder (AE)</a:t>
            </a:r>
          </a:p>
        </p:txBody>
      </p:sp>
      <p:pic>
        <p:nvPicPr>
          <p:cNvPr id="7" name="Picture 6">
            <a:extLst>
              <a:ext uri="{FF2B5EF4-FFF2-40B4-BE49-F238E27FC236}">
                <a16:creationId xmlns:a16="http://schemas.microsoft.com/office/drawing/2014/main" id="{789B8C83-8EA4-7C50-D403-E8C45F7E1F69}"/>
              </a:ext>
            </a:extLst>
          </p:cNvPr>
          <p:cNvPicPr>
            <a:picLocks noChangeAspect="1"/>
          </p:cNvPicPr>
          <p:nvPr/>
        </p:nvPicPr>
        <p:blipFill>
          <a:blip r:embed="rId2"/>
          <a:stretch>
            <a:fillRect/>
          </a:stretch>
        </p:blipFill>
        <p:spPr>
          <a:xfrm>
            <a:off x="2489528" y="4025537"/>
            <a:ext cx="7300861" cy="2695937"/>
          </a:xfrm>
          <a:prstGeom prst="rect">
            <a:avLst/>
          </a:prstGeom>
        </p:spPr>
      </p:pic>
    </p:spTree>
    <p:extLst>
      <p:ext uri="{BB962C8B-B14F-4D97-AF65-F5344CB8AC3E}">
        <p14:creationId xmlns:p14="http://schemas.microsoft.com/office/powerpoint/2010/main" val="78607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C89D8-EE86-E07B-1426-6AC32CC66E23}"/>
              </a:ext>
            </a:extLst>
          </p:cNvPr>
          <p:cNvSpPr>
            <a:spLocks noGrp="1"/>
          </p:cNvSpPr>
          <p:nvPr>
            <p:ph idx="1"/>
          </p:nvPr>
        </p:nvSpPr>
        <p:spPr>
          <a:xfrm>
            <a:off x="275492" y="1380352"/>
            <a:ext cx="11205308" cy="4351338"/>
          </a:xfrm>
        </p:spPr>
        <p:txBody>
          <a:bodyPr/>
          <a:lstStyle/>
          <a:p>
            <a:pPr algn="just"/>
            <a:r>
              <a:rPr lang="en-US" dirty="0"/>
              <a:t>It takes data (image) in the latent space  and adds noise to it.</a:t>
            </a:r>
          </a:p>
          <a:p>
            <a:pPr algn="just"/>
            <a:r>
              <a:rPr lang="en-US" dirty="0"/>
              <a:t>It ’s used in creating different training examples for each sample of the training dataset by importing samples of training dataset to the model then it adds noise to them with different amount values (from amount 0, no noise, to amount 4, total noise). So we can add different amount of noise to each sample of the training dataset to produce a lot of training examples per sample for all samples of the training dataset.</a:t>
            </a:r>
          </a:p>
          <a:p>
            <a:pPr marL="0" indent="0" algn="just">
              <a:buNone/>
            </a:pPr>
            <a:endParaRPr lang="en-US" dirty="0"/>
          </a:p>
        </p:txBody>
      </p:sp>
      <p:sp>
        <p:nvSpPr>
          <p:cNvPr id="3" name="Slide Number Placeholder 2">
            <a:extLst>
              <a:ext uri="{FF2B5EF4-FFF2-40B4-BE49-F238E27FC236}">
                <a16:creationId xmlns:a16="http://schemas.microsoft.com/office/drawing/2014/main" id="{58608A74-CEA9-058F-F67D-C3CF9C679C47}"/>
              </a:ext>
            </a:extLst>
          </p:cNvPr>
          <p:cNvSpPr>
            <a:spLocks noGrp="1"/>
          </p:cNvSpPr>
          <p:nvPr>
            <p:ph type="sldNum" sz="quarter" idx="12"/>
          </p:nvPr>
        </p:nvSpPr>
        <p:spPr/>
        <p:txBody>
          <a:bodyPr/>
          <a:lstStyle/>
          <a:p>
            <a:fld id="{7CFF03C7-3B7C-49C4-BCAC-927519CB280F}" type="slidenum">
              <a:rPr lang="en-US" smtClean="0"/>
              <a:t>16</a:t>
            </a:fld>
            <a:endParaRPr lang="en-US"/>
          </a:p>
        </p:txBody>
      </p:sp>
      <p:sp>
        <p:nvSpPr>
          <p:cNvPr id="4" name="Text Placeholder 3">
            <a:extLst>
              <a:ext uri="{FF2B5EF4-FFF2-40B4-BE49-F238E27FC236}">
                <a16:creationId xmlns:a16="http://schemas.microsoft.com/office/drawing/2014/main" id="{4D12CA3F-DCF1-AC19-4A1A-E67545D76C9F}"/>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1D835FF6-0270-8A3B-56C6-286AF6C7A36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3F841078-F5C2-D8EB-5959-DDCDEF217C85}"/>
              </a:ext>
            </a:extLst>
          </p:cNvPr>
          <p:cNvSpPr>
            <a:spLocks noGrp="1"/>
          </p:cNvSpPr>
          <p:nvPr>
            <p:ph type="title"/>
          </p:nvPr>
        </p:nvSpPr>
        <p:spPr/>
        <p:txBody>
          <a:bodyPr/>
          <a:lstStyle/>
          <a:p>
            <a:r>
              <a:rPr lang="en-US" dirty="0"/>
              <a:t>2- Forward Diffusion (Noising)</a:t>
            </a:r>
          </a:p>
        </p:txBody>
      </p:sp>
      <p:pic>
        <p:nvPicPr>
          <p:cNvPr id="7" name="Picture 6">
            <a:extLst>
              <a:ext uri="{FF2B5EF4-FFF2-40B4-BE49-F238E27FC236}">
                <a16:creationId xmlns:a16="http://schemas.microsoft.com/office/drawing/2014/main" id="{E2D0A381-3040-4E97-F916-9F1DEF304ED5}"/>
              </a:ext>
            </a:extLst>
          </p:cNvPr>
          <p:cNvPicPr>
            <a:picLocks noChangeAspect="1"/>
          </p:cNvPicPr>
          <p:nvPr/>
        </p:nvPicPr>
        <p:blipFill>
          <a:blip r:embed="rId2"/>
          <a:stretch>
            <a:fillRect/>
          </a:stretch>
        </p:blipFill>
        <p:spPr>
          <a:xfrm>
            <a:off x="120894" y="3556021"/>
            <a:ext cx="5306512" cy="3152986"/>
          </a:xfrm>
          <a:prstGeom prst="rect">
            <a:avLst/>
          </a:prstGeom>
        </p:spPr>
      </p:pic>
      <p:pic>
        <p:nvPicPr>
          <p:cNvPr id="8" name="Picture 7">
            <a:extLst>
              <a:ext uri="{FF2B5EF4-FFF2-40B4-BE49-F238E27FC236}">
                <a16:creationId xmlns:a16="http://schemas.microsoft.com/office/drawing/2014/main" id="{C06692AF-DE8C-1271-78E2-8C96E38D9D83}"/>
              </a:ext>
            </a:extLst>
          </p:cNvPr>
          <p:cNvPicPr>
            <a:picLocks noChangeAspect="1"/>
          </p:cNvPicPr>
          <p:nvPr/>
        </p:nvPicPr>
        <p:blipFill>
          <a:blip r:embed="rId3"/>
          <a:stretch>
            <a:fillRect/>
          </a:stretch>
        </p:blipFill>
        <p:spPr>
          <a:xfrm>
            <a:off x="5977918" y="3556021"/>
            <a:ext cx="5388078" cy="3152986"/>
          </a:xfrm>
          <a:prstGeom prst="rect">
            <a:avLst/>
          </a:prstGeom>
        </p:spPr>
      </p:pic>
    </p:spTree>
    <p:extLst>
      <p:ext uri="{BB962C8B-B14F-4D97-AF65-F5344CB8AC3E}">
        <p14:creationId xmlns:p14="http://schemas.microsoft.com/office/powerpoint/2010/main" val="269079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C89D8-EE86-E07B-1426-6AC32CC66E23}"/>
              </a:ext>
            </a:extLst>
          </p:cNvPr>
          <p:cNvSpPr>
            <a:spLocks noGrp="1"/>
          </p:cNvSpPr>
          <p:nvPr>
            <p:ph idx="1"/>
          </p:nvPr>
        </p:nvSpPr>
        <p:spPr>
          <a:xfrm>
            <a:off x="275492" y="1380352"/>
            <a:ext cx="11225628" cy="4351338"/>
          </a:xfrm>
        </p:spPr>
        <p:txBody>
          <a:bodyPr/>
          <a:lstStyle/>
          <a:p>
            <a:pPr algn="just"/>
            <a:r>
              <a:rPr lang="en-US" dirty="0"/>
              <a:t>It takes data (image) in the latent space  and adds noise to it.</a:t>
            </a:r>
          </a:p>
          <a:p>
            <a:pPr algn="just"/>
            <a:r>
              <a:rPr lang="en-US" dirty="0"/>
              <a:t>It ’s used in creating different training examples for each sample of the training dataset by importing samples of training dataset to the model then it adds noise to them with different amount values (from amount 0, no noise, to amount 4, total noise). So we can add different amount of noise to each sample of the training dataset to produce a lot of training examples per sample for all samples of the training dataset.</a:t>
            </a:r>
          </a:p>
          <a:p>
            <a:pPr marL="0" indent="0" algn="just">
              <a:buNone/>
            </a:pPr>
            <a:endParaRPr lang="en-US" dirty="0"/>
          </a:p>
        </p:txBody>
      </p:sp>
      <p:sp>
        <p:nvSpPr>
          <p:cNvPr id="3" name="Slide Number Placeholder 2">
            <a:extLst>
              <a:ext uri="{FF2B5EF4-FFF2-40B4-BE49-F238E27FC236}">
                <a16:creationId xmlns:a16="http://schemas.microsoft.com/office/drawing/2014/main" id="{58608A74-CEA9-058F-F67D-C3CF9C679C47}"/>
              </a:ext>
            </a:extLst>
          </p:cNvPr>
          <p:cNvSpPr>
            <a:spLocks noGrp="1"/>
          </p:cNvSpPr>
          <p:nvPr>
            <p:ph type="sldNum" sz="quarter" idx="12"/>
          </p:nvPr>
        </p:nvSpPr>
        <p:spPr/>
        <p:txBody>
          <a:bodyPr/>
          <a:lstStyle/>
          <a:p>
            <a:fld id="{7CFF03C7-3B7C-49C4-BCAC-927519CB280F}" type="slidenum">
              <a:rPr lang="en-US" smtClean="0"/>
              <a:t>17</a:t>
            </a:fld>
            <a:endParaRPr lang="en-US"/>
          </a:p>
        </p:txBody>
      </p:sp>
      <p:sp>
        <p:nvSpPr>
          <p:cNvPr id="4" name="Text Placeholder 3">
            <a:extLst>
              <a:ext uri="{FF2B5EF4-FFF2-40B4-BE49-F238E27FC236}">
                <a16:creationId xmlns:a16="http://schemas.microsoft.com/office/drawing/2014/main" id="{4D12CA3F-DCF1-AC19-4A1A-E67545D76C9F}"/>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1D835FF6-0270-8A3B-56C6-286AF6C7A36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3F841078-F5C2-D8EB-5959-DDCDEF217C85}"/>
              </a:ext>
            </a:extLst>
          </p:cNvPr>
          <p:cNvSpPr>
            <a:spLocks noGrp="1"/>
          </p:cNvSpPr>
          <p:nvPr>
            <p:ph type="title"/>
          </p:nvPr>
        </p:nvSpPr>
        <p:spPr/>
        <p:txBody>
          <a:bodyPr/>
          <a:lstStyle/>
          <a:p>
            <a:r>
              <a:rPr lang="en-US" dirty="0"/>
              <a:t>2- Forward Diffusion (Noising)</a:t>
            </a:r>
          </a:p>
        </p:txBody>
      </p:sp>
      <p:pic>
        <p:nvPicPr>
          <p:cNvPr id="9" name="Picture 8">
            <a:extLst>
              <a:ext uri="{FF2B5EF4-FFF2-40B4-BE49-F238E27FC236}">
                <a16:creationId xmlns:a16="http://schemas.microsoft.com/office/drawing/2014/main" id="{1DA3C8DA-208D-6037-D357-05EF06F91BC1}"/>
              </a:ext>
            </a:extLst>
          </p:cNvPr>
          <p:cNvPicPr>
            <a:picLocks noChangeAspect="1"/>
          </p:cNvPicPr>
          <p:nvPr/>
        </p:nvPicPr>
        <p:blipFill>
          <a:blip r:embed="rId2"/>
          <a:stretch>
            <a:fillRect/>
          </a:stretch>
        </p:blipFill>
        <p:spPr>
          <a:xfrm>
            <a:off x="3578942" y="3542606"/>
            <a:ext cx="5517067" cy="3166401"/>
          </a:xfrm>
          <a:prstGeom prst="rect">
            <a:avLst/>
          </a:prstGeom>
        </p:spPr>
      </p:pic>
    </p:spTree>
    <p:extLst>
      <p:ext uri="{BB962C8B-B14F-4D97-AF65-F5344CB8AC3E}">
        <p14:creationId xmlns:p14="http://schemas.microsoft.com/office/powerpoint/2010/main" val="1552745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7D70DD-0250-45F5-1EE5-975B4719C4EF}"/>
              </a:ext>
            </a:extLst>
          </p:cNvPr>
          <p:cNvSpPr>
            <a:spLocks noGrp="1"/>
          </p:cNvSpPr>
          <p:nvPr>
            <p:ph idx="1"/>
          </p:nvPr>
        </p:nvSpPr>
        <p:spPr>
          <a:xfrm>
            <a:off x="275492" y="1615097"/>
            <a:ext cx="11174828" cy="4351338"/>
          </a:xfrm>
        </p:spPr>
        <p:txBody>
          <a:bodyPr/>
          <a:lstStyle/>
          <a:p>
            <a:pPr algn="just"/>
            <a:r>
              <a:rPr lang="en-US" dirty="0"/>
              <a:t>It is mainly composed of a UNET which is an autoencoder neural network to remove noise from images.</a:t>
            </a:r>
          </a:p>
          <a:p>
            <a:pPr algn="just"/>
            <a:r>
              <a:rPr lang="en-US" dirty="0"/>
              <a:t>This autoencoder can be implemented with Convolutional Neural Network (CNN) and inverted CNN as shown below.</a:t>
            </a:r>
          </a:p>
          <a:p>
            <a:pPr algn="just"/>
            <a:endParaRPr lang="en-US" dirty="0"/>
          </a:p>
        </p:txBody>
      </p:sp>
      <p:sp>
        <p:nvSpPr>
          <p:cNvPr id="3" name="Slide Number Placeholder 2">
            <a:extLst>
              <a:ext uri="{FF2B5EF4-FFF2-40B4-BE49-F238E27FC236}">
                <a16:creationId xmlns:a16="http://schemas.microsoft.com/office/drawing/2014/main" id="{D2BB77EF-10EE-6116-1954-1C1C89351C6B}"/>
              </a:ext>
            </a:extLst>
          </p:cNvPr>
          <p:cNvSpPr>
            <a:spLocks noGrp="1"/>
          </p:cNvSpPr>
          <p:nvPr>
            <p:ph type="sldNum" sz="quarter" idx="12"/>
          </p:nvPr>
        </p:nvSpPr>
        <p:spPr/>
        <p:txBody>
          <a:bodyPr/>
          <a:lstStyle/>
          <a:p>
            <a:fld id="{7CFF03C7-3B7C-49C4-BCAC-927519CB280F}" type="slidenum">
              <a:rPr lang="en-US" smtClean="0"/>
              <a:t>18</a:t>
            </a:fld>
            <a:endParaRPr lang="en-US"/>
          </a:p>
        </p:txBody>
      </p:sp>
      <p:sp>
        <p:nvSpPr>
          <p:cNvPr id="4" name="Text Placeholder 3">
            <a:extLst>
              <a:ext uri="{FF2B5EF4-FFF2-40B4-BE49-F238E27FC236}">
                <a16:creationId xmlns:a16="http://schemas.microsoft.com/office/drawing/2014/main" id="{A1FDBF25-AD41-6686-0900-C94C8AE03D4B}"/>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5F8F8BEC-0F2A-B293-38C5-0840AF3336E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B2C31CB9-D36C-9083-271E-94BE3377839A}"/>
              </a:ext>
            </a:extLst>
          </p:cNvPr>
          <p:cNvSpPr>
            <a:spLocks noGrp="1"/>
          </p:cNvSpPr>
          <p:nvPr>
            <p:ph type="title"/>
          </p:nvPr>
        </p:nvSpPr>
        <p:spPr/>
        <p:txBody>
          <a:bodyPr/>
          <a:lstStyle/>
          <a:p>
            <a:r>
              <a:rPr lang="en-US" dirty="0"/>
              <a:t>3- Reverse Diffusion (Noise Predictor) (Denoising)</a:t>
            </a:r>
          </a:p>
        </p:txBody>
      </p:sp>
      <p:pic>
        <p:nvPicPr>
          <p:cNvPr id="8" name="Picture 7">
            <a:extLst>
              <a:ext uri="{FF2B5EF4-FFF2-40B4-BE49-F238E27FC236}">
                <a16:creationId xmlns:a16="http://schemas.microsoft.com/office/drawing/2014/main" id="{F36C6D71-EE4B-B3FA-A7BC-4FFA88CE7F86}"/>
              </a:ext>
            </a:extLst>
          </p:cNvPr>
          <p:cNvPicPr>
            <a:picLocks noChangeAspect="1"/>
          </p:cNvPicPr>
          <p:nvPr/>
        </p:nvPicPr>
        <p:blipFill>
          <a:blip r:embed="rId2"/>
          <a:stretch>
            <a:fillRect/>
          </a:stretch>
        </p:blipFill>
        <p:spPr>
          <a:xfrm>
            <a:off x="1717796" y="3279724"/>
            <a:ext cx="8229759" cy="3441750"/>
          </a:xfrm>
          <a:prstGeom prst="rect">
            <a:avLst/>
          </a:prstGeom>
        </p:spPr>
      </p:pic>
    </p:spTree>
    <p:extLst>
      <p:ext uri="{BB962C8B-B14F-4D97-AF65-F5344CB8AC3E}">
        <p14:creationId xmlns:p14="http://schemas.microsoft.com/office/powerpoint/2010/main" val="318613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E9B719-639A-ED3E-0D56-8C23D66DDBCB}"/>
              </a:ext>
            </a:extLst>
          </p:cNvPr>
          <p:cNvSpPr>
            <a:spLocks noGrp="1"/>
          </p:cNvSpPr>
          <p:nvPr>
            <p:ph idx="1"/>
          </p:nvPr>
        </p:nvSpPr>
        <p:spPr>
          <a:xfrm>
            <a:off x="275492" y="1615097"/>
            <a:ext cx="11225628" cy="4351338"/>
          </a:xfrm>
        </p:spPr>
        <p:txBody>
          <a:bodyPr/>
          <a:lstStyle/>
          <a:p>
            <a:pPr algn="just"/>
            <a:r>
              <a:rPr lang="en-US" dirty="0"/>
              <a:t>With the training examples for all the samples of the training dataset, we can train the noise predictor and end up with a great noise predictor that actually creates images when run in a certain configuration.</a:t>
            </a:r>
          </a:p>
        </p:txBody>
      </p:sp>
      <p:sp>
        <p:nvSpPr>
          <p:cNvPr id="3" name="Slide Number Placeholder 2">
            <a:extLst>
              <a:ext uri="{FF2B5EF4-FFF2-40B4-BE49-F238E27FC236}">
                <a16:creationId xmlns:a16="http://schemas.microsoft.com/office/drawing/2014/main" id="{2314A673-D0CF-F31D-4B19-C42A28767F0A}"/>
              </a:ext>
            </a:extLst>
          </p:cNvPr>
          <p:cNvSpPr>
            <a:spLocks noGrp="1"/>
          </p:cNvSpPr>
          <p:nvPr>
            <p:ph type="sldNum" sz="quarter" idx="12"/>
          </p:nvPr>
        </p:nvSpPr>
        <p:spPr/>
        <p:txBody>
          <a:bodyPr/>
          <a:lstStyle/>
          <a:p>
            <a:fld id="{7CFF03C7-3B7C-49C4-BCAC-927519CB280F}" type="slidenum">
              <a:rPr lang="en-US" smtClean="0"/>
              <a:t>19</a:t>
            </a:fld>
            <a:endParaRPr lang="en-US"/>
          </a:p>
        </p:txBody>
      </p:sp>
      <p:sp>
        <p:nvSpPr>
          <p:cNvPr id="4" name="Text Placeholder 3">
            <a:extLst>
              <a:ext uri="{FF2B5EF4-FFF2-40B4-BE49-F238E27FC236}">
                <a16:creationId xmlns:a16="http://schemas.microsoft.com/office/drawing/2014/main" id="{D18EF2E6-0FE5-8B6A-CB5B-8314A2E07432}"/>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7D7931A5-2A84-5CCA-4667-517B179A9523}"/>
              </a:ext>
            </a:extLst>
          </p:cNvPr>
          <p:cNvSpPr>
            <a:spLocks noGrp="1"/>
          </p:cNvSpPr>
          <p:nvPr>
            <p:ph type="body" sz="quarter" idx="14"/>
          </p:nvPr>
        </p:nvSpPr>
        <p:spPr/>
        <p:txBody>
          <a:bodyPr/>
          <a:lstStyle/>
          <a:p>
            <a:r>
              <a:rPr lang="en-US" dirty="0"/>
              <a:t>Model</a:t>
            </a:r>
          </a:p>
          <a:p>
            <a:endParaRPr lang="en-US" dirty="0"/>
          </a:p>
        </p:txBody>
      </p:sp>
      <p:sp>
        <p:nvSpPr>
          <p:cNvPr id="6" name="Title 5">
            <a:extLst>
              <a:ext uri="{FF2B5EF4-FFF2-40B4-BE49-F238E27FC236}">
                <a16:creationId xmlns:a16="http://schemas.microsoft.com/office/drawing/2014/main" id="{C1329E2B-0504-11D7-79B9-8586E8C81841}"/>
              </a:ext>
            </a:extLst>
          </p:cNvPr>
          <p:cNvSpPr>
            <a:spLocks noGrp="1"/>
          </p:cNvSpPr>
          <p:nvPr>
            <p:ph type="title"/>
          </p:nvPr>
        </p:nvSpPr>
        <p:spPr/>
        <p:txBody>
          <a:bodyPr/>
          <a:lstStyle/>
          <a:p>
            <a:r>
              <a:rPr lang="en-US" dirty="0"/>
              <a:t>4- Training the model</a:t>
            </a:r>
          </a:p>
        </p:txBody>
      </p:sp>
      <p:pic>
        <p:nvPicPr>
          <p:cNvPr id="7" name="Picture 6">
            <a:extLst>
              <a:ext uri="{FF2B5EF4-FFF2-40B4-BE49-F238E27FC236}">
                <a16:creationId xmlns:a16="http://schemas.microsoft.com/office/drawing/2014/main" id="{8E14F965-9528-05CD-D157-68D6F515955E}"/>
              </a:ext>
            </a:extLst>
          </p:cNvPr>
          <p:cNvPicPr>
            <a:picLocks noChangeAspect="1"/>
          </p:cNvPicPr>
          <p:nvPr/>
        </p:nvPicPr>
        <p:blipFill>
          <a:blip r:embed="rId2"/>
          <a:stretch>
            <a:fillRect/>
          </a:stretch>
        </p:blipFill>
        <p:spPr>
          <a:xfrm>
            <a:off x="3033085" y="3429000"/>
            <a:ext cx="6213748" cy="3292474"/>
          </a:xfrm>
          <a:prstGeom prst="rect">
            <a:avLst/>
          </a:prstGeom>
        </p:spPr>
      </p:pic>
    </p:spTree>
    <p:extLst>
      <p:ext uri="{BB962C8B-B14F-4D97-AF65-F5344CB8AC3E}">
        <p14:creationId xmlns:p14="http://schemas.microsoft.com/office/powerpoint/2010/main" val="190804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2</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t>Introduction</a:t>
            </a:r>
          </a:p>
          <a:p>
            <a:r>
              <a:rPr lang="en-US" dirty="0">
                <a:solidFill>
                  <a:schemeClr val="bg1">
                    <a:lumMod val="75000"/>
                  </a:schemeClr>
                </a:solidFill>
              </a:rPr>
              <a:t>Model</a:t>
            </a:r>
          </a:p>
          <a:p>
            <a:r>
              <a:rPr lang="en-US" dirty="0">
                <a:solidFill>
                  <a:schemeClr val="bg1">
                    <a:lumMod val="75000"/>
                  </a:schemeClr>
                </a:solidFill>
              </a:rPr>
              <a:t>Experiments &amp; Results</a:t>
            </a:r>
          </a:p>
          <a:p>
            <a:r>
              <a:rPr lang="en-US" dirty="0">
                <a:solidFill>
                  <a:schemeClr val="bg1">
                    <a:lumMod val="75000"/>
                  </a:schemeClr>
                </a:solidFill>
              </a:rPr>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7F9F256D-4D35-53EC-B9B8-C3D53F66DA1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132" r="1132"/>
          <a:stretch>
            <a:fillRect/>
          </a:stretch>
        </p:blipFill>
        <p:spPr/>
      </p:pic>
    </p:spTree>
    <p:extLst>
      <p:ext uri="{BB962C8B-B14F-4D97-AF65-F5344CB8AC3E}">
        <p14:creationId xmlns:p14="http://schemas.microsoft.com/office/powerpoint/2010/main" val="3221495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B1C452-8F72-B2C5-4F5D-690D7C645651}"/>
              </a:ext>
            </a:extLst>
          </p:cNvPr>
          <p:cNvSpPr>
            <a:spLocks noGrp="1"/>
          </p:cNvSpPr>
          <p:nvPr>
            <p:ph idx="1"/>
          </p:nvPr>
        </p:nvSpPr>
        <p:spPr>
          <a:xfrm>
            <a:off x="275492" y="1615097"/>
            <a:ext cx="11286588" cy="4351338"/>
          </a:xfrm>
        </p:spPr>
        <p:txBody>
          <a:bodyPr/>
          <a:lstStyle/>
          <a:p>
            <a:pPr algn="just"/>
            <a:r>
              <a:rPr lang="en-US" dirty="0"/>
              <a:t>The trained noise predictor can take a noisy image, and the number of the denoising step, and is able to predict a slice of noise.</a:t>
            </a:r>
          </a:p>
          <a:p>
            <a:pPr algn="just"/>
            <a:r>
              <a:rPr lang="en-US" dirty="0"/>
              <a:t>The sampled noise is predicted so that if we subtract it from the image, we get an image that’s closer to the images the model was trained on.</a:t>
            </a:r>
          </a:p>
          <a:p>
            <a:pPr algn="just"/>
            <a:endParaRPr lang="en-US" dirty="0"/>
          </a:p>
          <a:p>
            <a:pPr algn="just"/>
            <a:endParaRPr lang="en-US" dirty="0"/>
          </a:p>
        </p:txBody>
      </p:sp>
      <p:sp>
        <p:nvSpPr>
          <p:cNvPr id="3" name="Slide Number Placeholder 2">
            <a:extLst>
              <a:ext uri="{FF2B5EF4-FFF2-40B4-BE49-F238E27FC236}">
                <a16:creationId xmlns:a16="http://schemas.microsoft.com/office/drawing/2014/main" id="{2FAE8B1E-EC9E-2AC9-65F1-8CC462B33DF3}"/>
              </a:ext>
            </a:extLst>
          </p:cNvPr>
          <p:cNvSpPr>
            <a:spLocks noGrp="1"/>
          </p:cNvSpPr>
          <p:nvPr>
            <p:ph type="sldNum" sz="quarter" idx="12"/>
          </p:nvPr>
        </p:nvSpPr>
        <p:spPr/>
        <p:txBody>
          <a:bodyPr/>
          <a:lstStyle/>
          <a:p>
            <a:fld id="{7CFF03C7-3B7C-49C4-BCAC-927519CB280F}" type="slidenum">
              <a:rPr lang="en-US" smtClean="0"/>
              <a:t>20</a:t>
            </a:fld>
            <a:endParaRPr lang="en-US"/>
          </a:p>
        </p:txBody>
      </p:sp>
      <p:sp>
        <p:nvSpPr>
          <p:cNvPr id="4" name="Text Placeholder 3">
            <a:extLst>
              <a:ext uri="{FF2B5EF4-FFF2-40B4-BE49-F238E27FC236}">
                <a16:creationId xmlns:a16="http://schemas.microsoft.com/office/drawing/2014/main" id="{85EE5428-9A78-161B-771A-10F54D8F1AC8}"/>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1E9005CF-F984-683B-EF78-DB1E67AB2A5B}"/>
              </a:ext>
            </a:extLst>
          </p:cNvPr>
          <p:cNvSpPr>
            <a:spLocks noGrp="1"/>
          </p:cNvSpPr>
          <p:nvPr>
            <p:ph type="body" sz="quarter" idx="14"/>
          </p:nvPr>
        </p:nvSpPr>
        <p:spPr/>
        <p:txBody>
          <a:bodyPr/>
          <a:lstStyle/>
          <a:p>
            <a:r>
              <a:rPr lang="en-US" dirty="0"/>
              <a:t>Model</a:t>
            </a:r>
          </a:p>
          <a:p>
            <a:endParaRPr lang="en-US" dirty="0"/>
          </a:p>
        </p:txBody>
      </p:sp>
      <p:sp>
        <p:nvSpPr>
          <p:cNvPr id="6" name="Title 5">
            <a:extLst>
              <a:ext uri="{FF2B5EF4-FFF2-40B4-BE49-F238E27FC236}">
                <a16:creationId xmlns:a16="http://schemas.microsoft.com/office/drawing/2014/main" id="{62065F0C-1D9A-840F-A98A-4235D2885779}"/>
              </a:ext>
            </a:extLst>
          </p:cNvPr>
          <p:cNvSpPr>
            <a:spLocks noGrp="1"/>
          </p:cNvSpPr>
          <p:nvPr>
            <p:ph type="title"/>
          </p:nvPr>
        </p:nvSpPr>
        <p:spPr/>
        <p:txBody>
          <a:bodyPr/>
          <a:lstStyle/>
          <a:p>
            <a:r>
              <a:rPr lang="en-US" dirty="0"/>
              <a:t>5- Painting images by removing noise (Predicting)</a:t>
            </a:r>
          </a:p>
        </p:txBody>
      </p:sp>
      <p:pic>
        <p:nvPicPr>
          <p:cNvPr id="7" name="Picture 6">
            <a:extLst>
              <a:ext uri="{FF2B5EF4-FFF2-40B4-BE49-F238E27FC236}">
                <a16:creationId xmlns:a16="http://schemas.microsoft.com/office/drawing/2014/main" id="{209C6B68-C6E9-FBCA-0FAB-3A8637FC7FDD}"/>
              </a:ext>
            </a:extLst>
          </p:cNvPr>
          <p:cNvPicPr>
            <a:picLocks noChangeAspect="1"/>
          </p:cNvPicPr>
          <p:nvPr/>
        </p:nvPicPr>
        <p:blipFill>
          <a:blip r:embed="rId2"/>
          <a:stretch>
            <a:fillRect/>
          </a:stretch>
        </p:blipFill>
        <p:spPr>
          <a:xfrm>
            <a:off x="2659626" y="3096432"/>
            <a:ext cx="6872748" cy="3625042"/>
          </a:xfrm>
          <a:prstGeom prst="rect">
            <a:avLst/>
          </a:prstGeom>
        </p:spPr>
      </p:pic>
    </p:spTree>
    <p:extLst>
      <p:ext uri="{BB962C8B-B14F-4D97-AF65-F5344CB8AC3E}">
        <p14:creationId xmlns:p14="http://schemas.microsoft.com/office/powerpoint/2010/main" val="88036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21</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solidFill>
                  <a:schemeClr val="bg1">
                    <a:lumMod val="75000"/>
                  </a:schemeClr>
                </a:solidFill>
              </a:rPr>
              <a:t>Introduction</a:t>
            </a:r>
          </a:p>
          <a:p>
            <a:r>
              <a:rPr lang="en-US" dirty="0">
                <a:solidFill>
                  <a:schemeClr val="bg1">
                    <a:lumMod val="75000"/>
                  </a:schemeClr>
                </a:solidFill>
              </a:rPr>
              <a:t>Model</a:t>
            </a:r>
          </a:p>
          <a:p>
            <a:r>
              <a:rPr lang="en-US" dirty="0"/>
              <a:t>Experiments &amp; Results</a:t>
            </a:r>
          </a:p>
          <a:p>
            <a:r>
              <a:rPr lang="en-US" dirty="0">
                <a:solidFill>
                  <a:schemeClr val="bg1">
                    <a:lumMod val="75000"/>
                  </a:schemeClr>
                </a:solidFill>
              </a:rPr>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A44F2932-CF62-D711-1ED6-29D8D0C5B3D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118" r="1118"/>
          <a:stretch>
            <a:fillRect/>
          </a:stretch>
        </p:blipFill>
        <p:spPr/>
      </p:pic>
    </p:spTree>
    <p:extLst>
      <p:ext uri="{BB962C8B-B14F-4D97-AF65-F5344CB8AC3E}">
        <p14:creationId xmlns:p14="http://schemas.microsoft.com/office/powerpoint/2010/main" val="146363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6381EB5-AE41-C8E5-8D88-0EFA1EF92B41}"/>
                  </a:ext>
                </a:extLst>
              </p:cNvPr>
              <p:cNvSpPr>
                <a:spLocks noGrp="1"/>
              </p:cNvSpPr>
              <p:nvPr>
                <p:ph idx="1"/>
              </p:nvPr>
            </p:nvSpPr>
            <p:spPr>
              <a:xfrm>
                <a:off x="275492" y="1615097"/>
                <a:ext cx="11641016" cy="2042503"/>
              </a:xfrm>
            </p:spPr>
            <p:txBody>
              <a:bodyPr/>
              <a:lstStyle/>
              <a:p>
                <a:r>
                  <a:rPr lang="en-US" dirty="0"/>
                  <a:t>The paper analyzes the behavior of LDMs with </a:t>
                </a:r>
                <a:r>
                  <a:rPr lang="en-US" dirty="0" err="1"/>
                  <a:t>downsampling</a:t>
                </a:r>
                <a:r>
                  <a:rPr lang="en-US" dirty="0"/>
                  <a:t> factors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1, 2, 4, 8, 16, 32</m:t>
                        </m:r>
                      </m:e>
                    </m:d>
                  </m:oMath>
                </a14:m>
                <a:r>
                  <a:rPr lang="en-US" dirty="0"/>
                  <a:t> abbreviated as LDM-f where LDM-1 means the pixel-based DMs</a:t>
                </a:r>
              </a:p>
              <a:p>
                <a:r>
                  <a:rPr lang="en-US" dirty="0"/>
                  <a:t>The results were evaluated using these metrics</a:t>
                </a:r>
              </a:p>
              <a:p>
                <a:pPr marL="914400" lvl="1" indent="-457200">
                  <a:buFont typeface="+mj-lt"/>
                  <a:buAutoNum type="arabicPeriod"/>
                </a:pPr>
                <a:r>
                  <a:rPr lang="en-US" dirty="0"/>
                  <a:t>Inception Score (IS) measures the quality and diversity of generated images </a:t>
                </a:r>
              </a:p>
              <a:p>
                <a:pPr marL="914400" lvl="1" indent="-457200">
                  <a:buFont typeface="+mj-lt"/>
                  <a:buAutoNum type="arabicPeriod"/>
                </a:pPr>
                <a:r>
                  <a:rPr lang="en-US" dirty="0"/>
                  <a:t>Fréchet Inception Distance (FID) measures the similarity between generated images and real images</a:t>
                </a:r>
              </a:p>
              <a:p>
                <a:endParaRPr lang="en-US" dirty="0"/>
              </a:p>
            </p:txBody>
          </p:sp>
        </mc:Choice>
        <mc:Fallback xmlns="">
          <p:sp>
            <p:nvSpPr>
              <p:cNvPr id="2" name="Content Placeholder 1">
                <a:extLst>
                  <a:ext uri="{FF2B5EF4-FFF2-40B4-BE49-F238E27FC236}">
                    <a16:creationId xmlns:a16="http://schemas.microsoft.com/office/drawing/2014/main" id="{D6381EB5-AE41-C8E5-8D88-0EFA1EF92B41}"/>
                  </a:ext>
                </a:extLst>
              </p:cNvPr>
              <p:cNvSpPr>
                <a:spLocks noGrp="1" noRot="1" noChangeAspect="1" noMove="1" noResize="1" noEditPoints="1" noAdjustHandles="1" noChangeArrowheads="1" noChangeShapeType="1" noTextEdit="1"/>
              </p:cNvSpPr>
              <p:nvPr>
                <p:ph idx="1"/>
              </p:nvPr>
            </p:nvSpPr>
            <p:spPr>
              <a:xfrm>
                <a:off x="275492" y="1615097"/>
                <a:ext cx="11641016" cy="2042503"/>
              </a:xfrm>
              <a:blipFill>
                <a:blip r:embed="rId2"/>
                <a:stretch>
                  <a:fillRect l="-681" t="-417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663E2D3-45BD-8FAA-34B6-AB494C298EC3}"/>
              </a:ext>
            </a:extLst>
          </p:cNvPr>
          <p:cNvSpPr>
            <a:spLocks noGrp="1"/>
          </p:cNvSpPr>
          <p:nvPr>
            <p:ph type="sldNum" sz="quarter" idx="12"/>
          </p:nvPr>
        </p:nvSpPr>
        <p:spPr/>
        <p:txBody>
          <a:bodyPr/>
          <a:lstStyle/>
          <a:p>
            <a:fld id="{7CFF03C7-3B7C-49C4-BCAC-927519CB280F}" type="slidenum">
              <a:rPr lang="en-US" smtClean="0"/>
              <a:t>22</a:t>
            </a:fld>
            <a:endParaRPr lang="en-US"/>
          </a:p>
        </p:txBody>
      </p:sp>
      <p:sp>
        <p:nvSpPr>
          <p:cNvPr id="4" name="Text Placeholder 3">
            <a:extLst>
              <a:ext uri="{FF2B5EF4-FFF2-40B4-BE49-F238E27FC236}">
                <a16:creationId xmlns:a16="http://schemas.microsoft.com/office/drawing/2014/main" id="{D237C218-BC70-DC68-B5F1-C19E5CF747AA}"/>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CCB1111A-5FF0-854B-D830-84FF8E0587AD}"/>
              </a:ext>
            </a:extLst>
          </p:cNvPr>
          <p:cNvSpPr>
            <a:spLocks noGrp="1"/>
          </p:cNvSpPr>
          <p:nvPr>
            <p:ph type="body" sz="quarter" idx="14"/>
          </p:nvPr>
        </p:nvSpPr>
        <p:spPr/>
        <p:txBody>
          <a:bodyPr/>
          <a:lstStyle/>
          <a:p>
            <a:r>
              <a:rPr lang="en-US" dirty="0"/>
              <a:t>Experiments &amp; Results</a:t>
            </a:r>
          </a:p>
        </p:txBody>
      </p:sp>
      <p:sp>
        <p:nvSpPr>
          <p:cNvPr id="6" name="Title 5">
            <a:extLst>
              <a:ext uri="{FF2B5EF4-FFF2-40B4-BE49-F238E27FC236}">
                <a16:creationId xmlns:a16="http://schemas.microsoft.com/office/drawing/2014/main" id="{B0E1476F-BBB4-FCF7-D053-9961592F2399}"/>
              </a:ext>
            </a:extLst>
          </p:cNvPr>
          <p:cNvSpPr>
            <a:spLocks noGrp="1"/>
          </p:cNvSpPr>
          <p:nvPr>
            <p:ph type="title"/>
          </p:nvPr>
        </p:nvSpPr>
        <p:spPr/>
        <p:txBody>
          <a:bodyPr/>
          <a:lstStyle/>
          <a:p>
            <a:r>
              <a:rPr lang="en-US" dirty="0"/>
              <a:t>1. Compression Trade-off</a:t>
            </a:r>
          </a:p>
        </p:txBody>
      </p:sp>
      <p:pic>
        <p:nvPicPr>
          <p:cNvPr id="7" name="Picture 6">
            <a:extLst>
              <a:ext uri="{FF2B5EF4-FFF2-40B4-BE49-F238E27FC236}">
                <a16:creationId xmlns:a16="http://schemas.microsoft.com/office/drawing/2014/main" id="{CD131CB2-5276-A841-2250-8A4B2039A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349" y="3562498"/>
            <a:ext cx="9285301" cy="2287795"/>
          </a:xfrm>
          <a:prstGeom prst="rect">
            <a:avLst/>
          </a:prstGeom>
        </p:spPr>
      </p:pic>
      <p:pic>
        <p:nvPicPr>
          <p:cNvPr id="8" name="Picture 7">
            <a:extLst>
              <a:ext uri="{FF2B5EF4-FFF2-40B4-BE49-F238E27FC236}">
                <a16:creationId xmlns:a16="http://schemas.microsoft.com/office/drawing/2014/main" id="{4E905D40-7E53-BAF4-6510-99C847969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790" y="3631267"/>
            <a:ext cx="8141951" cy="2665735"/>
          </a:xfrm>
          <a:prstGeom prst="rect">
            <a:avLst/>
          </a:prstGeom>
        </p:spPr>
      </p:pic>
      <p:sp>
        <p:nvSpPr>
          <p:cNvPr id="9" name="Content Placeholder 1">
            <a:extLst>
              <a:ext uri="{FF2B5EF4-FFF2-40B4-BE49-F238E27FC236}">
                <a16:creationId xmlns:a16="http://schemas.microsoft.com/office/drawing/2014/main" id="{5474F3D6-1935-71B9-75CA-52146C953599}"/>
              </a:ext>
            </a:extLst>
          </p:cNvPr>
          <p:cNvSpPr txBox="1">
            <a:spLocks/>
          </p:cNvSpPr>
          <p:nvPr/>
        </p:nvSpPr>
        <p:spPr>
          <a:xfrm>
            <a:off x="275491" y="1615097"/>
            <a:ext cx="11641016" cy="45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LDM-4 and LDM-8 offer the best conditions to achieve high-quality synthesis results</a:t>
            </a:r>
          </a:p>
        </p:txBody>
      </p:sp>
    </p:spTree>
    <p:extLst>
      <p:ext uri="{BB962C8B-B14F-4D97-AF65-F5344CB8AC3E}">
        <p14:creationId xmlns:p14="http://schemas.microsoft.com/office/powerpoint/2010/main" val="4068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500"/>
                                  </p:stCondLst>
                                  <p:childTnLst>
                                    <p:set>
                                      <p:cBhvr>
                                        <p:cTn id="10" dur="1" fill="hold">
                                          <p:stCondLst>
                                            <p:cond delay="9"/>
                                          </p:stCondLst>
                                        </p:cTn>
                                        <p:tgtEl>
                                          <p:spTgt spid="7"/>
                                        </p:tgtEl>
                                        <p:attrNameLst>
                                          <p:attrName>style.visibility</p:attrName>
                                        </p:attrNameLst>
                                      </p:cBhvr>
                                      <p:to>
                                        <p:strVal val="hidden"/>
                                      </p:to>
                                    </p:set>
                                  </p:childTnLst>
                                </p:cTn>
                              </p:par>
                              <p:par>
                                <p:cTn id="11" presetID="1" presetClass="entr" presetSubtype="0" fill="hold" nodeType="withEffect">
                                  <p:stCondLst>
                                    <p:cond delay="500"/>
                                  </p:stCondLst>
                                  <p:childTnLst>
                                    <p:set>
                                      <p:cBhvr>
                                        <p:cTn id="12" dur="1" fill="hold">
                                          <p:stCondLst>
                                            <p:cond delay="9"/>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750"/>
                                  </p:stCondLst>
                                  <p:childTnLst>
                                    <p:set>
                                      <p:cBhvr>
                                        <p:cTn id="16" dur="1" fill="hold">
                                          <p:stCondLst>
                                            <p:cond delay="9"/>
                                          </p:stCondLst>
                                        </p:cTn>
                                        <p:tgtEl>
                                          <p:spTgt spid="9">
                                            <p:txEl>
                                              <p:pRg st="0" end="0"/>
                                            </p:txEl>
                                          </p:spTgt>
                                        </p:tgtEl>
                                        <p:attrNameLst>
                                          <p:attrName>style.visibility</p:attrName>
                                        </p:attrNameLst>
                                      </p:cBhvr>
                                      <p:to>
                                        <p:strVal val="visible"/>
                                      </p:to>
                                    </p:set>
                                  </p:childTnLst>
                                </p:cTn>
                              </p:par>
                              <p:par>
                                <p:cTn id="17" presetID="1" presetClass="exit" presetSubtype="0" fill="hold" grpId="1" nodeType="withEffect">
                                  <p:stCondLst>
                                    <p:cond delay="750"/>
                                  </p:stCondLst>
                                  <p:childTnLst>
                                    <p:set>
                                      <p:cBhvr>
                                        <p:cTn id="18" dur="1" fill="hold">
                                          <p:stCondLst>
                                            <p:cond delay="9"/>
                                          </p:stCondLst>
                                        </p:cTn>
                                        <p:tgtEl>
                                          <p:spTgt spid="2">
                                            <p:txEl>
                                              <p:pRg st="0" end="0"/>
                                            </p:txEl>
                                          </p:spTgt>
                                        </p:tgtEl>
                                        <p:attrNameLst>
                                          <p:attrName>style.visibility</p:attrName>
                                        </p:attrNameLst>
                                      </p:cBhvr>
                                      <p:to>
                                        <p:strVal val="hidden"/>
                                      </p:to>
                                    </p:set>
                                  </p:childTnLst>
                                </p:cTn>
                              </p:par>
                              <p:par>
                                <p:cTn id="19" presetID="1" presetClass="exit" presetSubtype="0" fill="hold" grpId="1" nodeType="withEffect">
                                  <p:stCondLst>
                                    <p:cond delay="750"/>
                                  </p:stCondLst>
                                  <p:childTnLst>
                                    <p:set>
                                      <p:cBhvr>
                                        <p:cTn id="20" dur="1" fill="hold">
                                          <p:stCondLst>
                                            <p:cond delay="9"/>
                                          </p:stCondLst>
                                        </p:cTn>
                                        <p:tgtEl>
                                          <p:spTgt spid="2">
                                            <p:txEl>
                                              <p:pRg st="1" end="1"/>
                                            </p:txEl>
                                          </p:spTgt>
                                        </p:tgtEl>
                                        <p:attrNameLst>
                                          <p:attrName>style.visibility</p:attrName>
                                        </p:attrNameLst>
                                      </p:cBhvr>
                                      <p:to>
                                        <p:strVal val="hidden"/>
                                      </p:to>
                                    </p:set>
                                  </p:childTnLst>
                                </p:cTn>
                              </p:par>
                              <p:par>
                                <p:cTn id="21" presetID="1" presetClass="exit" presetSubtype="0" fill="hold" grpId="1" nodeType="withEffect">
                                  <p:stCondLst>
                                    <p:cond delay="750"/>
                                  </p:stCondLst>
                                  <p:childTnLst>
                                    <p:set>
                                      <p:cBhvr>
                                        <p:cTn id="22" dur="1" fill="hold">
                                          <p:stCondLst>
                                            <p:cond delay="9"/>
                                          </p:stCondLst>
                                        </p:cTn>
                                        <p:tgtEl>
                                          <p:spTgt spid="2">
                                            <p:txEl>
                                              <p:pRg st="2" end="2"/>
                                            </p:txEl>
                                          </p:spTgt>
                                        </p:tgtEl>
                                        <p:attrNameLst>
                                          <p:attrName>style.visibility</p:attrName>
                                        </p:attrNameLst>
                                      </p:cBhvr>
                                      <p:to>
                                        <p:strVal val="hidden"/>
                                      </p:to>
                                    </p:set>
                                  </p:childTnLst>
                                </p:cTn>
                              </p:par>
                              <p:par>
                                <p:cTn id="23" presetID="1" presetClass="exit" presetSubtype="0" fill="hold" grpId="1" nodeType="withEffect">
                                  <p:stCondLst>
                                    <p:cond delay="750"/>
                                  </p:stCondLst>
                                  <p:childTnLst>
                                    <p:set>
                                      <p:cBhvr>
                                        <p:cTn id="24" dur="1" fill="hold">
                                          <p:stCondLst>
                                            <p:cond delay="9"/>
                                          </p:stCondLst>
                                        </p:cTn>
                                        <p:tgtEl>
                                          <p:spTgt spid="2">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uiExpand="1" build="p"/>
      <p:bldP spid="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33E212-034A-94F1-25EA-F3A7B9B36825}"/>
              </a:ext>
            </a:extLst>
          </p:cNvPr>
          <p:cNvSpPr>
            <a:spLocks noGrp="1"/>
          </p:cNvSpPr>
          <p:nvPr>
            <p:ph idx="1"/>
          </p:nvPr>
        </p:nvSpPr>
        <p:spPr>
          <a:xfrm>
            <a:off x="275492" y="1615097"/>
            <a:ext cx="11641016" cy="913499"/>
          </a:xfrm>
        </p:spPr>
        <p:txBody>
          <a:bodyPr/>
          <a:lstStyle/>
          <a:p>
            <a:r>
              <a:rPr lang="en-US" dirty="0"/>
              <a:t>training of unconditional models of 256x256 images on the mentioned datasets. Then evaluate the quality using FID, Precision and Recall</a:t>
            </a:r>
          </a:p>
        </p:txBody>
      </p:sp>
      <p:sp>
        <p:nvSpPr>
          <p:cNvPr id="3" name="Slide Number Placeholder 2">
            <a:extLst>
              <a:ext uri="{FF2B5EF4-FFF2-40B4-BE49-F238E27FC236}">
                <a16:creationId xmlns:a16="http://schemas.microsoft.com/office/drawing/2014/main" id="{1E4D15CE-9F91-5FEB-E640-45521B547EED}"/>
              </a:ext>
            </a:extLst>
          </p:cNvPr>
          <p:cNvSpPr>
            <a:spLocks noGrp="1"/>
          </p:cNvSpPr>
          <p:nvPr>
            <p:ph type="sldNum" sz="quarter" idx="12"/>
          </p:nvPr>
        </p:nvSpPr>
        <p:spPr/>
        <p:txBody>
          <a:bodyPr/>
          <a:lstStyle/>
          <a:p>
            <a:fld id="{7CFF03C7-3B7C-49C4-BCAC-927519CB280F}" type="slidenum">
              <a:rPr lang="en-US" smtClean="0"/>
              <a:t>23</a:t>
            </a:fld>
            <a:endParaRPr lang="en-US"/>
          </a:p>
        </p:txBody>
      </p:sp>
      <p:sp>
        <p:nvSpPr>
          <p:cNvPr id="4" name="Text Placeholder 3">
            <a:extLst>
              <a:ext uri="{FF2B5EF4-FFF2-40B4-BE49-F238E27FC236}">
                <a16:creationId xmlns:a16="http://schemas.microsoft.com/office/drawing/2014/main" id="{505698FC-B6E1-FD02-2C5D-723670118659}"/>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7B38D5E6-4FBD-42AB-C464-AC62EEE8F683}"/>
              </a:ext>
            </a:extLst>
          </p:cNvPr>
          <p:cNvSpPr>
            <a:spLocks noGrp="1"/>
          </p:cNvSpPr>
          <p:nvPr>
            <p:ph type="body" sz="quarter" idx="14"/>
          </p:nvPr>
        </p:nvSpPr>
        <p:spPr/>
        <p:txBody>
          <a:bodyPr/>
          <a:lstStyle/>
          <a:p>
            <a:r>
              <a:rPr lang="en-US" dirty="0"/>
              <a:t>Experiments &amp; Results</a:t>
            </a:r>
          </a:p>
        </p:txBody>
      </p:sp>
      <p:sp>
        <p:nvSpPr>
          <p:cNvPr id="6" name="Title 5">
            <a:extLst>
              <a:ext uri="{FF2B5EF4-FFF2-40B4-BE49-F238E27FC236}">
                <a16:creationId xmlns:a16="http://schemas.microsoft.com/office/drawing/2014/main" id="{DA4EA530-DD9A-54D5-5AAA-54D5E8FA2016}"/>
              </a:ext>
            </a:extLst>
          </p:cNvPr>
          <p:cNvSpPr>
            <a:spLocks noGrp="1"/>
          </p:cNvSpPr>
          <p:nvPr>
            <p:ph type="title"/>
          </p:nvPr>
        </p:nvSpPr>
        <p:spPr/>
        <p:txBody>
          <a:bodyPr/>
          <a:lstStyle/>
          <a:p>
            <a:r>
              <a:rPr lang="en-US" dirty="0"/>
              <a:t>2. Image Generation with Latent Diffusion</a:t>
            </a:r>
          </a:p>
        </p:txBody>
      </p:sp>
      <p:pic>
        <p:nvPicPr>
          <p:cNvPr id="7" name="Picture 6">
            <a:extLst>
              <a:ext uri="{FF2B5EF4-FFF2-40B4-BE49-F238E27FC236}">
                <a16:creationId xmlns:a16="http://schemas.microsoft.com/office/drawing/2014/main" id="{3162287A-574D-0FC1-BAE7-38610422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930" y="2971016"/>
            <a:ext cx="6832140" cy="3567895"/>
          </a:xfrm>
          <a:prstGeom prst="rect">
            <a:avLst/>
          </a:prstGeom>
        </p:spPr>
      </p:pic>
      <p:sp>
        <p:nvSpPr>
          <p:cNvPr id="8" name="Content Placeholder 1">
            <a:extLst>
              <a:ext uri="{FF2B5EF4-FFF2-40B4-BE49-F238E27FC236}">
                <a16:creationId xmlns:a16="http://schemas.microsoft.com/office/drawing/2014/main" id="{2996DB0A-A4F2-FF26-3E92-3E63D3AF9A91}"/>
              </a:ext>
            </a:extLst>
          </p:cNvPr>
          <p:cNvSpPr txBox="1">
            <a:spLocks/>
          </p:cNvSpPr>
          <p:nvPr/>
        </p:nvSpPr>
        <p:spPr>
          <a:xfrm>
            <a:off x="427892" y="1615097"/>
            <a:ext cx="11641016" cy="913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new state-of-the-art FID of 5.11</a:t>
            </a:r>
          </a:p>
          <a:p>
            <a:r>
              <a:rPr lang="en-US" dirty="0"/>
              <a:t>LDMs consistently improve upon GAN-based methods in Precision and Recall</a:t>
            </a:r>
          </a:p>
        </p:txBody>
      </p:sp>
    </p:spTree>
    <p:extLst>
      <p:ext uri="{BB962C8B-B14F-4D97-AF65-F5344CB8AC3E}">
        <p14:creationId xmlns:p14="http://schemas.microsoft.com/office/powerpoint/2010/main" val="188320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250"/>
                                  </p:stCondLst>
                                  <p:childTnLst>
                                    <p:set>
                                      <p:cBhvr>
                                        <p:cTn id="8" dur="1" fill="hold">
                                          <p:stCondLst>
                                            <p:cond delay="0"/>
                                          </p:stCondLst>
                                        </p:cTn>
                                        <p:tgtEl>
                                          <p:spTgt spid="2">
                                            <p:txEl>
                                              <p:pRg st="0" end="0"/>
                                            </p:txEl>
                                          </p:spTgt>
                                        </p:tgtEl>
                                        <p:attrNameLst>
                                          <p:attrName>style.visibility</p:attrName>
                                        </p:attrNameLst>
                                      </p:cBhvr>
                                      <p:to>
                                        <p:strVal val="hidden"/>
                                      </p:to>
                                    </p:set>
                                  </p:childTnLst>
                                </p:cTn>
                              </p:par>
                              <p:par>
                                <p:cTn id="9" presetID="1"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9A1F2-92B6-3052-FEBB-07CFFA18D48C}"/>
              </a:ext>
            </a:extLst>
          </p:cNvPr>
          <p:cNvSpPr>
            <a:spLocks noGrp="1"/>
          </p:cNvSpPr>
          <p:nvPr>
            <p:ph idx="1"/>
          </p:nvPr>
        </p:nvSpPr>
        <p:spPr>
          <a:xfrm>
            <a:off x="275492" y="1615097"/>
            <a:ext cx="11641016" cy="1585303"/>
          </a:xfrm>
        </p:spPr>
        <p:txBody>
          <a:bodyPr/>
          <a:lstStyle/>
          <a:p>
            <a:r>
              <a:rPr lang="en-US" dirty="0"/>
              <a:t>results after introducing cross-attention based conditioning into LDMs for the text-to-image synthesis</a:t>
            </a:r>
          </a:p>
          <a:p>
            <a:r>
              <a:rPr lang="en-US" dirty="0"/>
              <a:t>The paper follows prior work and evaluate text-to-image generation on the MS-COCO validation set</a:t>
            </a:r>
          </a:p>
        </p:txBody>
      </p:sp>
      <p:sp>
        <p:nvSpPr>
          <p:cNvPr id="3" name="Slide Number Placeholder 2">
            <a:extLst>
              <a:ext uri="{FF2B5EF4-FFF2-40B4-BE49-F238E27FC236}">
                <a16:creationId xmlns:a16="http://schemas.microsoft.com/office/drawing/2014/main" id="{261EFAC6-1C15-EE7C-6C14-EA00EBF6BAAD}"/>
              </a:ext>
            </a:extLst>
          </p:cNvPr>
          <p:cNvSpPr>
            <a:spLocks noGrp="1"/>
          </p:cNvSpPr>
          <p:nvPr>
            <p:ph type="sldNum" sz="quarter" idx="12"/>
          </p:nvPr>
        </p:nvSpPr>
        <p:spPr/>
        <p:txBody>
          <a:bodyPr/>
          <a:lstStyle/>
          <a:p>
            <a:fld id="{7CFF03C7-3B7C-49C4-BCAC-927519CB280F}" type="slidenum">
              <a:rPr lang="en-US" smtClean="0"/>
              <a:t>24</a:t>
            </a:fld>
            <a:endParaRPr lang="en-US"/>
          </a:p>
        </p:txBody>
      </p:sp>
      <p:sp>
        <p:nvSpPr>
          <p:cNvPr id="4" name="Text Placeholder 3">
            <a:extLst>
              <a:ext uri="{FF2B5EF4-FFF2-40B4-BE49-F238E27FC236}">
                <a16:creationId xmlns:a16="http://schemas.microsoft.com/office/drawing/2014/main" id="{C08391BC-F5EB-26D2-EC93-B38E2B1902CB}"/>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75874C3D-4A56-E10B-DA44-EAA5AA6E849F}"/>
              </a:ext>
            </a:extLst>
          </p:cNvPr>
          <p:cNvSpPr>
            <a:spLocks noGrp="1"/>
          </p:cNvSpPr>
          <p:nvPr>
            <p:ph type="body" sz="quarter" idx="14"/>
          </p:nvPr>
        </p:nvSpPr>
        <p:spPr/>
        <p:txBody>
          <a:bodyPr/>
          <a:lstStyle/>
          <a:p>
            <a:r>
              <a:rPr lang="en-US" dirty="0"/>
              <a:t>Experiments &amp; Results</a:t>
            </a:r>
          </a:p>
        </p:txBody>
      </p:sp>
      <p:sp>
        <p:nvSpPr>
          <p:cNvPr id="6" name="Title 5">
            <a:extLst>
              <a:ext uri="{FF2B5EF4-FFF2-40B4-BE49-F238E27FC236}">
                <a16:creationId xmlns:a16="http://schemas.microsoft.com/office/drawing/2014/main" id="{8A153BBC-D3A3-960D-5F41-CB61BACB4193}"/>
              </a:ext>
            </a:extLst>
          </p:cNvPr>
          <p:cNvSpPr>
            <a:spLocks noGrp="1"/>
          </p:cNvSpPr>
          <p:nvPr>
            <p:ph type="title"/>
          </p:nvPr>
        </p:nvSpPr>
        <p:spPr/>
        <p:txBody>
          <a:bodyPr/>
          <a:lstStyle/>
          <a:p>
            <a:r>
              <a:rPr lang="en-US" dirty="0"/>
              <a:t>3. Conditional Latent Diffusion</a:t>
            </a:r>
          </a:p>
        </p:txBody>
      </p:sp>
      <p:pic>
        <p:nvPicPr>
          <p:cNvPr id="7" name="Picture 6">
            <a:extLst>
              <a:ext uri="{FF2B5EF4-FFF2-40B4-BE49-F238E27FC236}">
                <a16:creationId xmlns:a16="http://schemas.microsoft.com/office/drawing/2014/main" id="{53D33721-F6AB-98B5-A7AE-1403C643F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468" y="3280145"/>
            <a:ext cx="8441063" cy="2686290"/>
          </a:xfrm>
          <a:prstGeom prst="rect">
            <a:avLst/>
          </a:prstGeom>
        </p:spPr>
      </p:pic>
      <p:pic>
        <p:nvPicPr>
          <p:cNvPr id="8" name="Picture 7">
            <a:extLst>
              <a:ext uri="{FF2B5EF4-FFF2-40B4-BE49-F238E27FC236}">
                <a16:creationId xmlns:a16="http://schemas.microsoft.com/office/drawing/2014/main" id="{B940C2C7-442B-57AB-ED2C-90A3C994C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642" y="3345046"/>
            <a:ext cx="8500634" cy="2556487"/>
          </a:xfrm>
          <a:prstGeom prst="rect">
            <a:avLst/>
          </a:prstGeom>
        </p:spPr>
      </p:pic>
    </p:spTree>
    <p:extLst>
      <p:ext uri="{BB962C8B-B14F-4D97-AF65-F5344CB8AC3E}">
        <p14:creationId xmlns:p14="http://schemas.microsoft.com/office/powerpoint/2010/main" val="85090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25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25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E306C9-9018-1E37-BCBA-51000E9F359B}"/>
              </a:ext>
            </a:extLst>
          </p:cNvPr>
          <p:cNvSpPr>
            <a:spLocks noGrp="1"/>
          </p:cNvSpPr>
          <p:nvPr>
            <p:ph sz="half" idx="1"/>
          </p:nvPr>
        </p:nvSpPr>
        <p:spPr>
          <a:xfrm>
            <a:off x="275492" y="1825625"/>
            <a:ext cx="5181600" cy="674979"/>
          </a:xfrm>
        </p:spPr>
        <p:txBody>
          <a:bodyPr/>
          <a:lstStyle/>
          <a:p>
            <a:r>
              <a:rPr lang="en-US" dirty="0"/>
              <a:t>Compare super resolution with SR3</a:t>
            </a:r>
          </a:p>
        </p:txBody>
      </p:sp>
      <p:sp>
        <p:nvSpPr>
          <p:cNvPr id="3" name="Content Placeholder 2">
            <a:extLst>
              <a:ext uri="{FF2B5EF4-FFF2-40B4-BE49-F238E27FC236}">
                <a16:creationId xmlns:a16="http://schemas.microsoft.com/office/drawing/2014/main" id="{BC7CEA14-A8C2-9021-2AA4-B9F8FA039A7E}"/>
              </a:ext>
            </a:extLst>
          </p:cNvPr>
          <p:cNvSpPr>
            <a:spLocks noGrp="1"/>
          </p:cNvSpPr>
          <p:nvPr>
            <p:ph sz="half" idx="2"/>
          </p:nvPr>
        </p:nvSpPr>
        <p:spPr>
          <a:xfrm>
            <a:off x="6172200" y="1825625"/>
            <a:ext cx="5160171" cy="4269895"/>
          </a:xfrm>
        </p:spPr>
        <p:txBody>
          <a:bodyPr/>
          <a:lstStyle/>
          <a:p>
            <a:r>
              <a:rPr lang="en-US" dirty="0"/>
              <a:t>Compare Inpainting with </a:t>
            </a:r>
            <a:r>
              <a:rPr lang="en-US" dirty="0" err="1"/>
              <a:t>LaMa</a:t>
            </a:r>
            <a:endParaRPr lang="en-US" dirty="0"/>
          </a:p>
        </p:txBody>
      </p:sp>
      <p:sp>
        <p:nvSpPr>
          <p:cNvPr id="4" name="Slide Number Placeholder 3">
            <a:extLst>
              <a:ext uri="{FF2B5EF4-FFF2-40B4-BE49-F238E27FC236}">
                <a16:creationId xmlns:a16="http://schemas.microsoft.com/office/drawing/2014/main" id="{C9AF4752-6250-ED8C-2D96-6F37BC5A6936}"/>
              </a:ext>
            </a:extLst>
          </p:cNvPr>
          <p:cNvSpPr>
            <a:spLocks noGrp="1"/>
          </p:cNvSpPr>
          <p:nvPr>
            <p:ph type="sldNum" sz="quarter" idx="12"/>
          </p:nvPr>
        </p:nvSpPr>
        <p:spPr/>
        <p:txBody>
          <a:bodyPr/>
          <a:lstStyle/>
          <a:p>
            <a:fld id="{7CFF03C7-3B7C-49C4-BCAC-927519CB280F}" type="slidenum">
              <a:rPr lang="en-US" smtClean="0"/>
              <a:t>25</a:t>
            </a:fld>
            <a:endParaRPr lang="en-US"/>
          </a:p>
        </p:txBody>
      </p:sp>
      <p:sp>
        <p:nvSpPr>
          <p:cNvPr id="5" name="Text Placeholder 4">
            <a:extLst>
              <a:ext uri="{FF2B5EF4-FFF2-40B4-BE49-F238E27FC236}">
                <a16:creationId xmlns:a16="http://schemas.microsoft.com/office/drawing/2014/main" id="{0F17E8FC-4AB3-715B-37F5-A99E6961E6B3}"/>
              </a:ext>
            </a:extLst>
          </p:cNvPr>
          <p:cNvSpPr>
            <a:spLocks noGrp="1"/>
          </p:cNvSpPr>
          <p:nvPr>
            <p:ph type="body" sz="quarter" idx="13"/>
          </p:nvPr>
        </p:nvSpPr>
        <p:spPr/>
        <p:txBody>
          <a:bodyPr/>
          <a:lstStyle/>
          <a:p>
            <a:r>
              <a:rPr lang="en-US" dirty="0"/>
              <a:t>Stable Diffusion</a:t>
            </a:r>
          </a:p>
        </p:txBody>
      </p:sp>
      <p:sp>
        <p:nvSpPr>
          <p:cNvPr id="6" name="Text Placeholder 5">
            <a:extLst>
              <a:ext uri="{FF2B5EF4-FFF2-40B4-BE49-F238E27FC236}">
                <a16:creationId xmlns:a16="http://schemas.microsoft.com/office/drawing/2014/main" id="{AD7091FB-8753-0C06-6C4B-921B705B3951}"/>
              </a:ext>
            </a:extLst>
          </p:cNvPr>
          <p:cNvSpPr>
            <a:spLocks noGrp="1"/>
          </p:cNvSpPr>
          <p:nvPr>
            <p:ph type="body" sz="quarter" idx="14"/>
          </p:nvPr>
        </p:nvSpPr>
        <p:spPr/>
        <p:txBody>
          <a:bodyPr/>
          <a:lstStyle/>
          <a:p>
            <a:r>
              <a:rPr lang="en-US" dirty="0"/>
              <a:t>Experiments &amp; Results</a:t>
            </a:r>
          </a:p>
        </p:txBody>
      </p:sp>
      <p:sp>
        <p:nvSpPr>
          <p:cNvPr id="7" name="Title 6">
            <a:extLst>
              <a:ext uri="{FF2B5EF4-FFF2-40B4-BE49-F238E27FC236}">
                <a16:creationId xmlns:a16="http://schemas.microsoft.com/office/drawing/2014/main" id="{E7CC7FA7-50DD-DE76-48D1-C15176B9F2EC}"/>
              </a:ext>
            </a:extLst>
          </p:cNvPr>
          <p:cNvSpPr>
            <a:spLocks noGrp="1"/>
          </p:cNvSpPr>
          <p:nvPr>
            <p:ph type="title"/>
          </p:nvPr>
        </p:nvSpPr>
        <p:spPr>
          <a:xfrm>
            <a:off x="44694" y="587828"/>
            <a:ext cx="10515600" cy="574831"/>
          </a:xfrm>
        </p:spPr>
        <p:txBody>
          <a:bodyPr/>
          <a:lstStyle/>
          <a:p>
            <a:r>
              <a:rPr lang="en-US" dirty="0"/>
              <a:t>4. Super Resolution and Inpainting</a:t>
            </a:r>
          </a:p>
        </p:txBody>
      </p:sp>
      <p:pic>
        <p:nvPicPr>
          <p:cNvPr id="8" name="Picture 7">
            <a:extLst>
              <a:ext uri="{FF2B5EF4-FFF2-40B4-BE49-F238E27FC236}">
                <a16:creationId xmlns:a16="http://schemas.microsoft.com/office/drawing/2014/main" id="{88E3C696-E975-353A-2EEE-6B083D2EF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61" y="2625884"/>
            <a:ext cx="4804861" cy="3355038"/>
          </a:xfrm>
          <a:prstGeom prst="rect">
            <a:avLst/>
          </a:prstGeom>
        </p:spPr>
      </p:pic>
      <p:pic>
        <p:nvPicPr>
          <p:cNvPr id="9" name="Picture 8">
            <a:extLst>
              <a:ext uri="{FF2B5EF4-FFF2-40B4-BE49-F238E27FC236}">
                <a16:creationId xmlns:a16="http://schemas.microsoft.com/office/drawing/2014/main" id="{12A210C4-13EC-F9C0-F4B1-3A25AD327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956" y="2185352"/>
            <a:ext cx="2791246" cy="4353559"/>
          </a:xfrm>
          <a:prstGeom prst="rect">
            <a:avLst/>
          </a:prstGeom>
        </p:spPr>
      </p:pic>
      <p:pic>
        <p:nvPicPr>
          <p:cNvPr id="10" name="Picture 9">
            <a:extLst>
              <a:ext uri="{FF2B5EF4-FFF2-40B4-BE49-F238E27FC236}">
                <a16:creationId xmlns:a16="http://schemas.microsoft.com/office/drawing/2014/main" id="{2504AC66-9FDF-486D-82C7-65C0E9ADF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868" y="2972744"/>
            <a:ext cx="5521503" cy="3008178"/>
          </a:xfrm>
          <a:prstGeom prst="rect">
            <a:avLst/>
          </a:prstGeom>
        </p:spPr>
      </p:pic>
      <p:pic>
        <p:nvPicPr>
          <p:cNvPr id="11" name="Picture 10">
            <a:extLst>
              <a:ext uri="{FF2B5EF4-FFF2-40B4-BE49-F238E27FC236}">
                <a16:creationId xmlns:a16="http://schemas.microsoft.com/office/drawing/2014/main" id="{444D382E-C3B9-5FA7-F2FF-F91112798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478" y="3351648"/>
            <a:ext cx="10439298" cy="2011498"/>
          </a:xfrm>
          <a:prstGeom prst="rect">
            <a:avLst/>
          </a:prstGeom>
        </p:spPr>
      </p:pic>
    </p:spTree>
    <p:extLst>
      <p:ext uri="{BB962C8B-B14F-4D97-AF65-F5344CB8AC3E}">
        <p14:creationId xmlns:p14="http://schemas.microsoft.com/office/powerpoint/2010/main" val="116414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25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nodeType="withEffect">
                                  <p:stCondLst>
                                    <p:cond delay="25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26</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solidFill>
                  <a:schemeClr val="bg1">
                    <a:lumMod val="75000"/>
                  </a:schemeClr>
                </a:solidFill>
              </a:rPr>
              <a:t>Introduction</a:t>
            </a:r>
          </a:p>
          <a:p>
            <a:r>
              <a:rPr lang="en-US" dirty="0">
                <a:solidFill>
                  <a:schemeClr val="bg1">
                    <a:lumMod val="75000"/>
                  </a:schemeClr>
                </a:solidFill>
              </a:rPr>
              <a:t>Model</a:t>
            </a:r>
          </a:p>
          <a:p>
            <a:r>
              <a:rPr lang="en-US" dirty="0">
                <a:solidFill>
                  <a:schemeClr val="bg1">
                    <a:lumMod val="75000"/>
                  </a:schemeClr>
                </a:solidFill>
              </a:rPr>
              <a:t>Experiments &amp; Results</a:t>
            </a:r>
          </a:p>
          <a:p>
            <a:r>
              <a:rPr lang="en-US" dirty="0"/>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8FE92005-C095-9F9D-904E-54360D801990}"/>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0914" r="10914"/>
          <a:stretch>
            <a:fillRect/>
          </a:stretch>
        </p:blipFill>
        <p:spPr/>
      </p:pic>
    </p:spTree>
    <p:extLst>
      <p:ext uri="{BB962C8B-B14F-4D97-AF65-F5344CB8AC3E}">
        <p14:creationId xmlns:p14="http://schemas.microsoft.com/office/powerpoint/2010/main" val="3253807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90AD8C-DA8D-0658-7643-319705783490}"/>
              </a:ext>
            </a:extLst>
          </p:cNvPr>
          <p:cNvSpPr>
            <a:spLocks noGrp="1"/>
          </p:cNvSpPr>
          <p:nvPr>
            <p:ph idx="1"/>
          </p:nvPr>
        </p:nvSpPr>
        <p:spPr>
          <a:xfrm>
            <a:off x="275492" y="1615097"/>
            <a:ext cx="11641016" cy="1426683"/>
          </a:xfrm>
        </p:spPr>
        <p:txBody>
          <a:bodyPr/>
          <a:lstStyle/>
          <a:p>
            <a:r>
              <a:rPr lang="en-US" dirty="0"/>
              <a:t>we presented a new trend that took over the internet over the past year which is text to image generation using stable diffusion</a:t>
            </a:r>
          </a:p>
          <a:p>
            <a:r>
              <a:rPr lang="en-US" dirty="0"/>
              <a:t>Many references influenced our understanding of the paper and stable diffusion concept</a:t>
            </a:r>
          </a:p>
          <a:p>
            <a:endParaRPr lang="en-US" dirty="0"/>
          </a:p>
        </p:txBody>
      </p:sp>
      <p:sp>
        <p:nvSpPr>
          <p:cNvPr id="3" name="Slide Number Placeholder 2">
            <a:extLst>
              <a:ext uri="{FF2B5EF4-FFF2-40B4-BE49-F238E27FC236}">
                <a16:creationId xmlns:a16="http://schemas.microsoft.com/office/drawing/2014/main" id="{54E12EA5-E1E3-3AF4-8A5F-98F5BF828B70}"/>
              </a:ext>
            </a:extLst>
          </p:cNvPr>
          <p:cNvSpPr>
            <a:spLocks noGrp="1"/>
          </p:cNvSpPr>
          <p:nvPr>
            <p:ph type="sldNum" sz="quarter" idx="12"/>
          </p:nvPr>
        </p:nvSpPr>
        <p:spPr/>
        <p:txBody>
          <a:bodyPr/>
          <a:lstStyle/>
          <a:p>
            <a:fld id="{7CFF03C7-3B7C-49C4-BCAC-927519CB280F}" type="slidenum">
              <a:rPr lang="en-US" smtClean="0"/>
              <a:t>27</a:t>
            </a:fld>
            <a:endParaRPr lang="en-US"/>
          </a:p>
        </p:txBody>
      </p:sp>
      <p:sp>
        <p:nvSpPr>
          <p:cNvPr id="4" name="Text Placeholder 3">
            <a:extLst>
              <a:ext uri="{FF2B5EF4-FFF2-40B4-BE49-F238E27FC236}">
                <a16:creationId xmlns:a16="http://schemas.microsoft.com/office/drawing/2014/main" id="{D7D62E20-3B6E-B165-4487-14F62C9BD96B}"/>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13A0DCF9-32EC-B789-5EEE-464F978B6385}"/>
              </a:ext>
            </a:extLst>
          </p:cNvPr>
          <p:cNvSpPr>
            <a:spLocks noGrp="1"/>
          </p:cNvSpPr>
          <p:nvPr>
            <p:ph type="body" sz="quarter" idx="14"/>
          </p:nvPr>
        </p:nvSpPr>
        <p:spPr/>
        <p:txBody>
          <a:bodyPr/>
          <a:lstStyle/>
          <a:p>
            <a:r>
              <a:rPr lang="en-US" dirty="0"/>
              <a:t>Conclusion</a:t>
            </a:r>
          </a:p>
        </p:txBody>
      </p:sp>
      <p:sp>
        <p:nvSpPr>
          <p:cNvPr id="6" name="Title 5">
            <a:extLst>
              <a:ext uri="{FF2B5EF4-FFF2-40B4-BE49-F238E27FC236}">
                <a16:creationId xmlns:a16="http://schemas.microsoft.com/office/drawing/2014/main" id="{2B121504-C89F-994F-46B6-02A450524A6F}"/>
              </a:ext>
            </a:extLst>
          </p:cNvPr>
          <p:cNvSpPr>
            <a:spLocks noGrp="1"/>
          </p:cNvSpPr>
          <p:nvPr>
            <p:ph type="title"/>
          </p:nvPr>
        </p:nvSpPr>
        <p:spPr/>
        <p:txBody>
          <a:bodyPr/>
          <a:lstStyle/>
          <a:p>
            <a:r>
              <a:rPr lang="en-US" dirty="0"/>
              <a:t>Conclusion</a:t>
            </a:r>
          </a:p>
        </p:txBody>
      </p:sp>
      <p:sp>
        <p:nvSpPr>
          <p:cNvPr id="8" name="Content Placeholder 1">
            <a:extLst>
              <a:ext uri="{FF2B5EF4-FFF2-40B4-BE49-F238E27FC236}">
                <a16:creationId xmlns:a16="http://schemas.microsoft.com/office/drawing/2014/main" id="{1CBE9FB7-F3E7-2D7E-B258-30B12425458F}"/>
              </a:ext>
            </a:extLst>
          </p:cNvPr>
          <p:cNvSpPr txBox="1">
            <a:spLocks/>
          </p:cNvSpPr>
          <p:nvPr/>
        </p:nvSpPr>
        <p:spPr>
          <a:xfrm>
            <a:off x="120894" y="3461666"/>
            <a:ext cx="4238580" cy="3872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Illustrated Stable Diffusion, Jay </a:t>
            </a:r>
            <a:r>
              <a:rPr lang="en-US" sz="2000" dirty="0" err="1"/>
              <a:t>Alammar</a:t>
            </a:r>
            <a:endParaRPr lang="en-US" sz="2000" dirty="0"/>
          </a:p>
        </p:txBody>
      </p:sp>
      <p:pic>
        <p:nvPicPr>
          <p:cNvPr id="10" name="Picture 9">
            <a:extLst>
              <a:ext uri="{FF2B5EF4-FFF2-40B4-BE49-F238E27FC236}">
                <a16:creationId xmlns:a16="http://schemas.microsoft.com/office/drawing/2014/main" id="{C7506E56-B699-7A32-B295-12A6293C4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472" y="3713591"/>
            <a:ext cx="1973424" cy="1973424"/>
          </a:xfrm>
          <a:prstGeom prst="rect">
            <a:avLst/>
          </a:prstGeom>
        </p:spPr>
      </p:pic>
      <p:sp>
        <p:nvSpPr>
          <p:cNvPr id="11" name="Content Placeholder 1">
            <a:extLst>
              <a:ext uri="{FF2B5EF4-FFF2-40B4-BE49-F238E27FC236}">
                <a16:creationId xmlns:a16="http://schemas.microsoft.com/office/drawing/2014/main" id="{92D96FE5-CD73-5229-5564-7D669ADE1800}"/>
              </a:ext>
            </a:extLst>
          </p:cNvPr>
          <p:cNvSpPr txBox="1">
            <a:spLocks/>
          </p:cNvSpPr>
          <p:nvPr/>
        </p:nvSpPr>
        <p:spPr>
          <a:xfrm>
            <a:off x="4543058" y="3405285"/>
            <a:ext cx="3761188" cy="387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Stable Diffusion Code first release code</a:t>
            </a:r>
          </a:p>
        </p:txBody>
      </p:sp>
      <p:pic>
        <p:nvPicPr>
          <p:cNvPr id="13" name="Picture 12">
            <a:extLst>
              <a:ext uri="{FF2B5EF4-FFF2-40B4-BE49-F238E27FC236}">
                <a16:creationId xmlns:a16="http://schemas.microsoft.com/office/drawing/2014/main" id="{4406205E-D2D3-AD60-3A7F-7A2B20A88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052" y="3713591"/>
            <a:ext cx="1975104" cy="1975104"/>
          </a:xfrm>
          <a:prstGeom prst="rect">
            <a:avLst/>
          </a:prstGeom>
        </p:spPr>
      </p:pic>
      <p:pic>
        <p:nvPicPr>
          <p:cNvPr id="9" name="Picture 8">
            <a:extLst>
              <a:ext uri="{FF2B5EF4-FFF2-40B4-BE49-F238E27FC236}">
                <a16:creationId xmlns:a16="http://schemas.microsoft.com/office/drawing/2014/main" id="{CAE45E9E-460D-0514-7385-1756489D3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240" y="3711911"/>
            <a:ext cx="1975104" cy="1975104"/>
          </a:xfrm>
          <a:prstGeom prst="rect">
            <a:avLst/>
          </a:prstGeom>
        </p:spPr>
      </p:pic>
      <p:sp>
        <p:nvSpPr>
          <p:cNvPr id="12" name="Content Placeholder 1">
            <a:extLst>
              <a:ext uri="{FF2B5EF4-FFF2-40B4-BE49-F238E27FC236}">
                <a16:creationId xmlns:a16="http://schemas.microsoft.com/office/drawing/2014/main" id="{6358EE56-EB45-B97A-343E-4EDCF61C65E8}"/>
              </a:ext>
            </a:extLst>
          </p:cNvPr>
          <p:cNvSpPr txBox="1">
            <a:spLocks/>
          </p:cNvSpPr>
          <p:nvPr/>
        </p:nvSpPr>
        <p:spPr>
          <a:xfrm>
            <a:off x="8668584" y="3408326"/>
            <a:ext cx="3144415" cy="387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Stable Diffusion Slides in Details</a:t>
            </a:r>
          </a:p>
        </p:txBody>
      </p:sp>
    </p:spTree>
    <p:extLst>
      <p:ext uri="{BB962C8B-B14F-4D97-AF65-F5344CB8AC3E}">
        <p14:creationId xmlns:p14="http://schemas.microsoft.com/office/powerpoint/2010/main" val="563357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FF2D6A-6A9D-BB0D-3DFD-117A3AF5A821}"/>
              </a:ext>
            </a:extLst>
          </p:cNvPr>
          <p:cNvPicPr>
            <a:picLocks noChangeAspect="1"/>
          </p:cNvPicPr>
          <p:nvPr/>
        </p:nvPicPr>
        <p:blipFill rotWithShape="1">
          <a:blip r:embed="rId2">
            <a:extLst>
              <a:ext uri="{28A0092B-C50C-407E-A947-70E740481C1C}">
                <a14:useLocalDpi xmlns:a14="http://schemas.microsoft.com/office/drawing/2010/main" val="0"/>
              </a:ext>
            </a:extLst>
          </a:blip>
          <a:srcRect t="14080" b="44924"/>
          <a:stretch/>
        </p:blipFill>
        <p:spPr>
          <a:xfrm>
            <a:off x="2560320" y="2341880"/>
            <a:ext cx="7071360" cy="2174240"/>
          </a:xfrm>
          <a:prstGeom prst="rect">
            <a:avLst/>
          </a:prstGeom>
        </p:spPr>
      </p:pic>
    </p:spTree>
    <p:extLst>
      <p:ext uri="{BB962C8B-B14F-4D97-AF65-F5344CB8AC3E}">
        <p14:creationId xmlns:p14="http://schemas.microsoft.com/office/powerpoint/2010/main" val="182783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DA2394-8767-20CE-53F6-11315C7AA549}"/>
              </a:ext>
            </a:extLst>
          </p:cNvPr>
          <p:cNvSpPr>
            <a:spLocks noGrp="1"/>
          </p:cNvSpPr>
          <p:nvPr>
            <p:ph idx="1"/>
          </p:nvPr>
        </p:nvSpPr>
        <p:spPr>
          <a:xfrm>
            <a:off x="275492" y="1615097"/>
            <a:ext cx="11641016" cy="2753703"/>
          </a:xfrm>
        </p:spPr>
        <p:txBody>
          <a:bodyPr/>
          <a:lstStyle/>
          <a:p>
            <a:r>
              <a:rPr lang="en-US" dirty="0"/>
              <a:t>Text to image synthesis is a process of generating an image from a given text description</a:t>
            </a:r>
          </a:p>
          <a:p>
            <a:endParaRPr lang="en-US" dirty="0"/>
          </a:p>
          <a:p>
            <a:r>
              <a:rPr lang="en-US" dirty="0"/>
              <a:t>The goal is to create an image that accurately reflects the content of the text</a:t>
            </a:r>
          </a:p>
          <a:p>
            <a:endParaRPr lang="en-US" dirty="0"/>
          </a:p>
          <a:p>
            <a:r>
              <a:rPr lang="en-US" dirty="0"/>
              <a:t>We will discuss a paper called “High-Resolution Image Synthesis with Latent Diffusion Models”  also called Stable Diffusion</a:t>
            </a:r>
          </a:p>
        </p:txBody>
      </p:sp>
      <p:sp>
        <p:nvSpPr>
          <p:cNvPr id="3" name="Slide Number Placeholder 2">
            <a:extLst>
              <a:ext uri="{FF2B5EF4-FFF2-40B4-BE49-F238E27FC236}">
                <a16:creationId xmlns:a16="http://schemas.microsoft.com/office/drawing/2014/main" id="{F2426741-5F85-3337-A122-08DA91382749}"/>
              </a:ext>
            </a:extLst>
          </p:cNvPr>
          <p:cNvSpPr>
            <a:spLocks noGrp="1"/>
          </p:cNvSpPr>
          <p:nvPr>
            <p:ph type="sldNum" sz="quarter" idx="12"/>
          </p:nvPr>
        </p:nvSpPr>
        <p:spPr/>
        <p:txBody>
          <a:bodyPr/>
          <a:lstStyle/>
          <a:p>
            <a:fld id="{7CFF03C7-3B7C-49C4-BCAC-927519CB280F}" type="slidenum">
              <a:rPr lang="en-US" smtClean="0"/>
              <a:t>3</a:t>
            </a:fld>
            <a:endParaRPr lang="en-US"/>
          </a:p>
        </p:txBody>
      </p:sp>
      <p:sp>
        <p:nvSpPr>
          <p:cNvPr id="4" name="Text Placeholder 3">
            <a:extLst>
              <a:ext uri="{FF2B5EF4-FFF2-40B4-BE49-F238E27FC236}">
                <a16:creationId xmlns:a16="http://schemas.microsoft.com/office/drawing/2014/main" id="{2069804E-9F3A-0EFC-0BBF-144CDA10CC9B}"/>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18BCDD5-056F-3701-3939-288692BC6934}"/>
              </a:ext>
            </a:extLst>
          </p:cNvPr>
          <p:cNvSpPr>
            <a:spLocks noGrp="1"/>
          </p:cNvSpPr>
          <p:nvPr>
            <p:ph type="body" sz="quarter" idx="14"/>
          </p:nvPr>
        </p:nvSpPr>
        <p:spPr/>
        <p:txBody>
          <a:bodyPr/>
          <a:lstStyle/>
          <a:p>
            <a:r>
              <a:rPr lang="en-US" dirty="0"/>
              <a:t>Introduction</a:t>
            </a:r>
          </a:p>
        </p:txBody>
      </p:sp>
      <p:sp>
        <p:nvSpPr>
          <p:cNvPr id="6" name="Title 5">
            <a:extLst>
              <a:ext uri="{FF2B5EF4-FFF2-40B4-BE49-F238E27FC236}">
                <a16:creationId xmlns:a16="http://schemas.microsoft.com/office/drawing/2014/main" id="{D32ECD9B-1123-C33A-2266-EE4A6D1DAA0E}"/>
              </a:ext>
            </a:extLst>
          </p:cNvPr>
          <p:cNvSpPr>
            <a:spLocks noGrp="1"/>
          </p:cNvSpPr>
          <p:nvPr>
            <p:ph type="title"/>
          </p:nvPr>
        </p:nvSpPr>
        <p:spPr/>
        <p:txBody>
          <a:bodyPr/>
          <a:lstStyle/>
          <a:p>
            <a:r>
              <a:rPr lang="en-US" dirty="0"/>
              <a:t>Text to Image Generation</a:t>
            </a:r>
          </a:p>
        </p:txBody>
      </p:sp>
      <p:grpSp>
        <p:nvGrpSpPr>
          <p:cNvPr id="11" name="Group 10">
            <a:extLst>
              <a:ext uri="{FF2B5EF4-FFF2-40B4-BE49-F238E27FC236}">
                <a16:creationId xmlns:a16="http://schemas.microsoft.com/office/drawing/2014/main" id="{96260CFA-6949-0A62-1831-4C2C5679CCCD}"/>
              </a:ext>
            </a:extLst>
          </p:cNvPr>
          <p:cNvGrpSpPr/>
          <p:nvPr/>
        </p:nvGrpSpPr>
        <p:grpSpPr>
          <a:xfrm>
            <a:off x="1604694" y="4238780"/>
            <a:ext cx="8982612" cy="2247590"/>
            <a:chOff x="395068" y="3370922"/>
            <a:chExt cx="11694231" cy="2926080"/>
          </a:xfrm>
        </p:grpSpPr>
        <p:pic>
          <p:nvPicPr>
            <p:cNvPr id="7" name="Picture 6">
              <a:extLst>
                <a:ext uri="{FF2B5EF4-FFF2-40B4-BE49-F238E27FC236}">
                  <a16:creationId xmlns:a16="http://schemas.microsoft.com/office/drawing/2014/main" id="{8B969288-E58D-6C24-31B1-490956ECD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068" y="3370922"/>
              <a:ext cx="2926080" cy="2926080"/>
            </a:xfrm>
            <a:prstGeom prst="rect">
              <a:avLst/>
            </a:prstGeom>
          </p:spPr>
        </p:pic>
        <p:pic>
          <p:nvPicPr>
            <p:cNvPr id="8" name="Picture 7">
              <a:extLst>
                <a:ext uri="{FF2B5EF4-FFF2-40B4-BE49-F238E27FC236}">
                  <a16:creationId xmlns:a16="http://schemas.microsoft.com/office/drawing/2014/main" id="{D267218D-62E6-D5E8-6004-FBB34A008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308" y="3370922"/>
              <a:ext cx="2915991" cy="2926080"/>
            </a:xfrm>
            <a:prstGeom prst="rect">
              <a:avLst/>
            </a:prstGeom>
          </p:spPr>
        </p:pic>
        <p:pic>
          <p:nvPicPr>
            <p:cNvPr id="9" name="Picture 8">
              <a:extLst>
                <a:ext uri="{FF2B5EF4-FFF2-40B4-BE49-F238E27FC236}">
                  <a16:creationId xmlns:a16="http://schemas.microsoft.com/office/drawing/2014/main" id="{14ACE0F7-FCB0-3BCF-4BAD-D9E8B5189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228" y="3370922"/>
              <a:ext cx="2926080" cy="2926080"/>
            </a:xfrm>
            <a:prstGeom prst="rect">
              <a:avLst/>
            </a:prstGeom>
          </p:spPr>
        </p:pic>
        <p:pic>
          <p:nvPicPr>
            <p:cNvPr id="10" name="Picture 9">
              <a:extLst>
                <a:ext uri="{FF2B5EF4-FFF2-40B4-BE49-F238E27FC236}">
                  <a16:creationId xmlns:a16="http://schemas.microsoft.com/office/drawing/2014/main" id="{E1EE1E84-5736-B6B7-4030-6D25294C0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1148" y="3370922"/>
              <a:ext cx="2926080" cy="2926080"/>
            </a:xfrm>
            <a:prstGeom prst="rect">
              <a:avLst/>
            </a:prstGeom>
          </p:spPr>
        </p:pic>
      </p:grpSp>
    </p:spTree>
    <p:extLst>
      <p:ext uri="{BB962C8B-B14F-4D97-AF65-F5344CB8AC3E}">
        <p14:creationId xmlns:p14="http://schemas.microsoft.com/office/powerpoint/2010/main" val="1993583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6232EEA-B4C0-9B47-A99A-9698EC346CA4}"/>
              </a:ext>
            </a:extLst>
          </p:cNvPr>
          <p:cNvPicPr>
            <a:picLocks noGrp="1" noChangeAspect="1"/>
          </p:cNvPicPr>
          <p:nvPr>
            <p:ph idx="1"/>
          </p:nvPr>
        </p:nvPicPr>
        <p:blipFill>
          <a:blip r:embed="rId2"/>
          <a:stretch>
            <a:fillRect/>
          </a:stretch>
        </p:blipFill>
        <p:spPr>
          <a:xfrm>
            <a:off x="538536" y="1832219"/>
            <a:ext cx="11114927" cy="4110053"/>
          </a:xfrm>
          <a:prstGeom prst="rect">
            <a:avLst/>
          </a:prstGeom>
        </p:spPr>
      </p:pic>
      <p:sp>
        <p:nvSpPr>
          <p:cNvPr id="3" name="Slide Number Placeholder 2">
            <a:extLst>
              <a:ext uri="{FF2B5EF4-FFF2-40B4-BE49-F238E27FC236}">
                <a16:creationId xmlns:a16="http://schemas.microsoft.com/office/drawing/2014/main" id="{629C4F79-7F8A-AE5E-F9C3-73891EB62362}"/>
              </a:ext>
            </a:extLst>
          </p:cNvPr>
          <p:cNvSpPr>
            <a:spLocks noGrp="1"/>
          </p:cNvSpPr>
          <p:nvPr>
            <p:ph type="sldNum" sz="quarter" idx="12"/>
          </p:nvPr>
        </p:nvSpPr>
        <p:spPr/>
        <p:txBody>
          <a:bodyPr/>
          <a:lstStyle/>
          <a:p>
            <a:fld id="{7CFF03C7-3B7C-49C4-BCAC-927519CB280F}" type="slidenum">
              <a:rPr lang="en-US" smtClean="0"/>
              <a:t>4</a:t>
            </a:fld>
            <a:endParaRPr lang="en-US"/>
          </a:p>
        </p:txBody>
      </p:sp>
      <p:sp>
        <p:nvSpPr>
          <p:cNvPr id="4" name="Text Placeholder 3">
            <a:extLst>
              <a:ext uri="{FF2B5EF4-FFF2-40B4-BE49-F238E27FC236}">
                <a16:creationId xmlns:a16="http://schemas.microsoft.com/office/drawing/2014/main" id="{8C88E201-46DB-5317-8F84-45827E161790}"/>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81E39A91-D8E7-0899-61A6-C0CBCC9B5225}"/>
              </a:ext>
            </a:extLst>
          </p:cNvPr>
          <p:cNvSpPr>
            <a:spLocks noGrp="1"/>
          </p:cNvSpPr>
          <p:nvPr>
            <p:ph type="body" sz="quarter" idx="14"/>
          </p:nvPr>
        </p:nvSpPr>
        <p:spPr/>
        <p:txBody>
          <a:bodyPr/>
          <a:lstStyle/>
          <a:p>
            <a:r>
              <a:rPr lang="en-US" dirty="0"/>
              <a:t>Introduction</a:t>
            </a:r>
          </a:p>
        </p:txBody>
      </p:sp>
      <p:sp>
        <p:nvSpPr>
          <p:cNvPr id="6" name="Title 5">
            <a:extLst>
              <a:ext uri="{FF2B5EF4-FFF2-40B4-BE49-F238E27FC236}">
                <a16:creationId xmlns:a16="http://schemas.microsoft.com/office/drawing/2014/main" id="{37031C54-9925-D6FA-6C92-45571C311E50}"/>
              </a:ext>
            </a:extLst>
          </p:cNvPr>
          <p:cNvSpPr>
            <a:spLocks noGrp="1"/>
          </p:cNvSpPr>
          <p:nvPr>
            <p:ph type="title"/>
          </p:nvPr>
        </p:nvSpPr>
        <p:spPr/>
        <p:txBody>
          <a:bodyPr>
            <a:noAutofit/>
          </a:bodyPr>
          <a:lstStyle/>
          <a:p>
            <a:r>
              <a:rPr lang="en-US" dirty="0"/>
              <a:t>What’s the deal with all these pictures?</a:t>
            </a:r>
          </a:p>
        </p:txBody>
      </p:sp>
      <p:sp>
        <p:nvSpPr>
          <p:cNvPr id="2" name="Text Box 2">
            <a:extLst>
              <a:ext uri="{FF2B5EF4-FFF2-40B4-BE49-F238E27FC236}">
                <a16:creationId xmlns:a16="http://schemas.microsoft.com/office/drawing/2014/main" id="{7F692546-457C-502C-2502-1380BF6983FA}"/>
              </a:ext>
            </a:extLst>
          </p:cNvPr>
          <p:cNvSpPr txBox="1">
            <a:spLocks noChangeArrowheads="1"/>
          </p:cNvSpPr>
          <p:nvPr/>
        </p:nvSpPr>
        <p:spPr bwMode="auto">
          <a:xfrm>
            <a:off x="1922219" y="4476721"/>
            <a:ext cx="2060501" cy="17538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300" dirty="0">
                <a:effectLst/>
                <a:ea typeface="Calibri" panose="020F0502020204030204" pitchFamily="34" charset="0"/>
                <a:cs typeface="Times New Roman" panose="02020603050405020304" pitchFamily="18" charset="0"/>
              </a:rPr>
              <a:t>A realistic cute adorable baby owl made of crystal ball with low poly eye's surrounded by glowing aura highly detailed intricated concept art with vivid beautiful colors trending </a:t>
            </a:r>
            <a:r>
              <a:rPr lang="en-US" sz="1300" dirty="0" err="1">
                <a:effectLst/>
                <a:ea typeface="Calibri" panose="020F0502020204030204" pitchFamily="34" charset="0"/>
                <a:cs typeface="Times New Roman" panose="02020603050405020304" pitchFamily="18" charset="0"/>
              </a:rPr>
              <a:t>artstation</a:t>
            </a:r>
            <a:r>
              <a:rPr lang="en-US" sz="1300" dirty="0">
                <a:effectLst/>
                <a:ea typeface="Calibri" panose="020F0502020204030204" pitchFamily="34" charset="0"/>
                <a:cs typeface="Times New Roman" panose="02020603050405020304" pitchFamily="18" charset="0"/>
              </a:rPr>
              <a:t> 8k</a:t>
            </a:r>
          </a:p>
        </p:txBody>
      </p:sp>
      <p:sp>
        <p:nvSpPr>
          <p:cNvPr id="7" name="Text Box 2">
            <a:extLst>
              <a:ext uri="{FF2B5EF4-FFF2-40B4-BE49-F238E27FC236}">
                <a16:creationId xmlns:a16="http://schemas.microsoft.com/office/drawing/2014/main" id="{A8607336-A6EB-7FCE-070E-09EC5DE19F32}"/>
              </a:ext>
            </a:extLst>
          </p:cNvPr>
          <p:cNvSpPr txBox="1">
            <a:spLocks noChangeArrowheads="1"/>
          </p:cNvSpPr>
          <p:nvPr/>
        </p:nvSpPr>
        <p:spPr bwMode="auto">
          <a:xfrm>
            <a:off x="4015572" y="4480558"/>
            <a:ext cx="2057400" cy="198120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300" dirty="0">
                <a:effectLst/>
                <a:ea typeface="Calibri" panose="020F0502020204030204" pitchFamily="34" charset="0"/>
                <a:cs typeface="Times New Roman" panose="02020603050405020304" pitchFamily="18" charset="0"/>
              </a:rPr>
              <a:t>A cute wizard elven, blue long hair, golden eyes, in a forest, simple dress, intricate, elegant, highly detailed, digital painting, hyper realistic, fantasy, dungeons and dragons, art by </a:t>
            </a:r>
            <a:r>
              <a:rPr lang="en-US" sz="1300" dirty="0" err="1">
                <a:effectLst/>
                <a:ea typeface="Calibri" panose="020F0502020204030204" pitchFamily="34" charset="0"/>
                <a:cs typeface="Times New Roman" panose="02020603050405020304" pitchFamily="18" charset="0"/>
              </a:rPr>
              <a:t>artgerm</a:t>
            </a:r>
            <a:r>
              <a:rPr lang="en-US" sz="1300" dirty="0">
                <a:effectLst/>
                <a:ea typeface="Calibri" panose="020F0502020204030204" pitchFamily="34" charset="0"/>
                <a:cs typeface="Times New Roman" panose="02020603050405020304" pitchFamily="18" charset="0"/>
              </a:rPr>
              <a:t> and </a:t>
            </a:r>
            <a:r>
              <a:rPr lang="en-US" sz="1300" dirty="0" err="1">
                <a:effectLst/>
                <a:ea typeface="Calibri" panose="020F0502020204030204" pitchFamily="34" charset="0"/>
                <a:cs typeface="Times New Roman" panose="02020603050405020304" pitchFamily="18" charset="0"/>
              </a:rPr>
              <a:t>greg</a:t>
            </a:r>
            <a:r>
              <a:rPr lang="en-US" sz="1300" dirty="0">
                <a:effectLst/>
                <a:ea typeface="Calibri" panose="020F0502020204030204" pitchFamily="34" charset="0"/>
                <a:cs typeface="Times New Roman" panose="02020603050405020304" pitchFamily="18" charset="0"/>
              </a:rPr>
              <a:t> </a:t>
            </a:r>
            <a:r>
              <a:rPr lang="en-US" sz="1300" dirty="0" err="1">
                <a:effectLst/>
                <a:ea typeface="Calibri" panose="020F0502020204030204" pitchFamily="34" charset="0"/>
                <a:cs typeface="Times New Roman" panose="02020603050405020304" pitchFamily="18" charset="0"/>
              </a:rPr>
              <a:t>rutkowski</a:t>
            </a:r>
            <a:endParaRPr lang="en-US" sz="1300" dirty="0">
              <a:effectLst/>
              <a:ea typeface="Calibri" panose="020F0502020204030204" pitchFamily="34" charset="0"/>
              <a:cs typeface="Times New Roman" panose="02020603050405020304" pitchFamily="18" charset="0"/>
            </a:endParaRPr>
          </a:p>
        </p:txBody>
      </p:sp>
      <p:sp>
        <p:nvSpPr>
          <p:cNvPr id="9" name="Text Box 2">
            <a:extLst>
              <a:ext uri="{FF2B5EF4-FFF2-40B4-BE49-F238E27FC236}">
                <a16:creationId xmlns:a16="http://schemas.microsoft.com/office/drawing/2014/main" id="{DDA7981F-8115-3E05-37B3-90E96157203B}"/>
              </a:ext>
            </a:extLst>
          </p:cNvPr>
          <p:cNvSpPr txBox="1">
            <a:spLocks noChangeArrowheads="1"/>
          </p:cNvSpPr>
          <p:nvPr/>
        </p:nvSpPr>
        <p:spPr bwMode="auto">
          <a:xfrm>
            <a:off x="6105824" y="4474943"/>
            <a:ext cx="2057400" cy="175564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effectLst/>
                <a:ea typeface="Calibri" panose="020F0502020204030204" pitchFamily="34" charset="0"/>
                <a:cs typeface="Times New Roman" panose="02020603050405020304" pitchFamily="18" charset="0"/>
              </a:rPr>
              <a:t>streets of 1980s </a:t>
            </a:r>
            <a:r>
              <a:rPr lang="en-US" sz="1600" dirty="0" err="1">
                <a:effectLst/>
                <a:ea typeface="Calibri" panose="020F0502020204030204" pitchFamily="34" charset="0"/>
                <a:cs typeface="Times New Roman" panose="02020603050405020304" pitchFamily="18" charset="0"/>
              </a:rPr>
              <a:t>pripyat</a:t>
            </a:r>
            <a:r>
              <a:rPr lang="en-US" sz="1600" dirty="0">
                <a:effectLst/>
                <a:ea typeface="Calibri" panose="020F0502020204030204" pitchFamily="34" charset="0"/>
                <a:cs typeface="Times New Roman" panose="02020603050405020304" pitchFamily="18" charset="0"/>
              </a:rPr>
              <a:t> with neon lights in a foggy rainy night</a:t>
            </a:r>
          </a:p>
        </p:txBody>
      </p:sp>
      <p:sp>
        <p:nvSpPr>
          <p:cNvPr id="10" name="Text Box 2">
            <a:extLst>
              <a:ext uri="{FF2B5EF4-FFF2-40B4-BE49-F238E27FC236}">
                <a16:creationId xmlns:a16="http://schemas.microsoft.com/office/drawing/2014/main" id="{B64DCD24-3656-7FE3-2BD2-BCF25728F6A9}"/>
              </a:ext>
            </a:extLst>
          </p:cNvPr>
          <p:cNvSpPr txBox="1">
            <a:spLocks noChangeArrowheads="1"/>
          </p:cNvSpPr>
          <p:nvPr/>
        </p:nvSpPr>
        <p:spPr bwMode="auto">
          <a:xfrm>
            <a:off x="8208608" y="4475080"/>
            <a:ext cx="2057400" cy="152019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effectLst/>
                <a:ea typeface="Calibri" panose="020F0502020204030204" pitchFamily="34" charset="0"/>
                <a:cs typeface="Times New Roman" panose="02020603050405020304" pitchFamily="18" charset="0"/>
              </a:rPr>
              <a:t>Shabby Chic Teal and Pink Flowers with Fluffy Realistic Rabbit</a:t>
            </a:r>
          </a:p>
        </p:txBody>
      </p:sp>
    </p:spTree>
    <p:extLst>
      <p:ext uri="{BB962C8B-B14F-4D97-AF65-F5344CB8AC3E}">
        <p14:creationId xmlns:p14="http://schemas.microsoft.com/office/powerpoint/2010/main" val="131851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750" fill="hold"/>
                                        <p:tgtEl>
                                          <p:spTgt spid="8"/>
                                        </p:tgtEl>
                                      </p:cBhvr>
                                      <p:by x="75000" y="75000"/>
                                    </p:animScale>
                                  </p:childTnLst>
                                </p:cTn>
                              </p:par>
                            </p:childTnLst>
                          </p:cTn>
                        </p:par>
                        <p:par>
                          <p:cTn id="7" fill="hold">
                            <p:stCondLst>
                              <p:cond delay="750"/>
                            </p:stCondLst>
                            <p:childTnLst>
                              <p:par>
                                <p:cTn id="8" presetID="64" presetClass="path" presetSubtype="0" accel="50000" decel="50000" fill="hold" nodeType="afterEffect">
                                  <p:stCondLst>
                                    <p:cond delay="0"/>
                                  </p:stCondLst>
                                  <p:childTnLst>
                                    <p:animMotion origin="layout" path="M 0 3.33333E-6 L 0 -0.13403 " pathEditMode="fixed" rAng="0" ptsTypes="AA">
                                      <p:cBhvr>
                                        <p:cTn id="9" dur="500" fill="hold"/>
                                        <p:tgtEl>
                                          <p:spTgt spid="8"/>
                                        </p:tgtEl>
                                        <p:attrNameLst>
                                          <p:attrName>ppt_x</p:attrName>
                                          <p:attrName>ppt_y</p:attrName>
                                        </p:attrNameLst>
                                      </p:cBhvr>
                                      <p:rCtr x="0" y="-6713"/>
                                    </p:animMotion>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9B16D0-D9EF-3584-6E7E-40F246F53082}"/>
              </a:ext>
            </a:extLst>
          </p:cNvPr>
          <p:cNvSpPr>
            <a:spLocks noGrp="1"/>
          </p:cNvSpPr>
          <p:nvPr>
            <p:ph type="sldNum" sz="quarter" idx="12"/>
          </p:nvPr>
        </p:nvSpPr>
        <p:spPr/>
        <p:txBody>
          <a:bodyPr/>
          <a:lstStyle/>
          <a:p>
            <a:fld id="{7CFF03C7-3B7C-49C4-BCAC-927519CB280F}" type="slidenum">
              <a:rPr lang="en-US" smtClean="0"/>
              <a:t>5</a:t>
            </a:fld>
            <a:endParaRPr lang="en-US"/>
          </a:p>
        </p:txBody>
      </p:sp>
      <p:sp>
        <p:nvSpPr>
          <p:cNvPr id="4" name="Text Placeholder 3">
            <a:extLst>
              <a:ext uri="{FF2B5EF4-FFF2-40B4-BE49-F238E27FC236}">
                <a16:creationId xmlns:a16="http://schemas.microsoft.com/office/drawing/2014/main" id="{FBE634F0-53AB-AFB0-7AED-610427ACC7BC}"/>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36244C84-4EA0-7FE9-1D49-E3DBFD860617}"/>
              </a:ext>
            </a:extLst>
          </p:cNvPr>
          <p:cNvSpPr>
            <a:spLocks noGrp="1"/>
          </p:cNvSpPr>
          <p:nvPr>
            <p:ph type="body" sz="quarter" idx="14"/>
          </p:nvPr>
        </p:nvSpPr>
        <p:spPr/>
        <p:txBody>
          <a:bodyPr/>
          <a:lstStyle/>
          <a:p>
            <a:r>
              <a:rPr lang="en-US" dirty="0"/>
              <a:t>Introduction</a:t>
            </a:r>
          </a:p>
        </p:txBody>
      </p:sp>
      <p:sp>
        <p:nvSpPr>
          <p:cNvPr id="6" name="Title 5">
            <a:extLst>
              <a:ext uri="{FF2B5EF4-FFF2-40B4-BE49-F238E27FC236}">
                <a16:creationId xmlns:a16="http://schemas.microsoft.com/office/drawing/2014/main" id="{94781A20-A445-829D-E49A-61213A23A2A8}"/>
              </a:ext>
            </a:extLst>
          </p:cNvPr>
          <p:cNvSpPr>
            <a:spLocks noGrp="1"/>
          </p:cNvSpPr>
          <p:nvPr>
            <p:ph type="title"/>
          </p:nvPr>
        </p:nvSpPr>
        <p:spPr/>
        <p:txBody>
          <a:bodyPr/>
          <a:lstStyle/>
          <a:p>
            <a:r>
              <a:rPr lang="en-US" dirty="0"/>
              <a:t>Stable Diffusion</a:t>
            </a:r>
          </a:p>
        </p:txBody>
      </p:sp>
      <p:sp>
        <p:nvSpPr>
          <p:cNvPr id="13" name="Content Placeholder 12">
            <a:extLst>
              <a:ext uri="{FF2B5EF4-FFF2-40B4-BE49-F238E27FC236}">
                <a16:creationId xmlns:a16="http://schemas.microsoft.com/office/drawing/2014/main" id="{DD055C2B-5807-5860-63BF-818DE6AE28D0}"/>
              </a:ext>
            </a:extLst>
          </p:cNvPr>
          <p:cNvSpPr>
            <a:spLocks noGrp="1"/>
          </p:cNvSpPr>
          <p:nvPr>
            <p:ph idx="1"/>
          </p:nvPr>
        </p:nvSpPr>
        <p:spPr>
          <a:xfrm>
            <a:off x="275492" y="1615097"/>
            <a:ext cx="6968588" cy="4351338"/>
          </a:xfrm>
        </p:spPr>
        <p:txBody>
          <a:bodyPr/>
          <a:lstStyle/>
          <a:p>
            <a:pPr>
              <a:lnSpc>
                <a:spcPts val="2880"/>
              </a:lnSpc>
              <a:spcBef>
                <a:spcPts val="600"/>
              </a:spcBef>
            </a:pPr>
            <a:r>
              <a:rPr lang="en-US" sz="2400" dirty="0"/>
              <a:t>These pictures were generated by </a:t>
            </a:r>
            <a:r>
              <a:rPr lang="en-US" sz="2400" b="1" dirty="0"/>
              <a:t>Stable Diffusion (</a:t>
            </a:r>
            <a:r>
              <a:rPr lang="en-US" sz="2000" b="1" dirty="0"/>
              <a:t>August 22, 2022) </a:t>
            </a:r>
            <a:r>
              <a:rPr lang="en-US" sz="2400" dirty="0"/>
              <a:t>, a recent diffusion generative model</a:t>
            </a:r>
          </a:p>
          <a:p>
            <a:pPr marL="0" indent="0">
              <a:lnSpc>
                <a:spcPts val="2880"/>
              </a:lnSpc>
              <a:spcBef>
                <a:spcPts val="600"/>
              </a:spcBef>
              <a:buNone/>
            </a:pPr>
            <a:r>
              <a:rPr lang="en-US" sz="2400" dirty="0"/>
              <a:t> </a:t>
            </a:r>
          </a:p>
          <a:p>
            <a:pPr>
              <a:lnSpc>
                <a:spcPts val="2880"/>
              </a:lnSpc>
              <a:spcBef>
                <a:spcPts val="600"/>
              </a:spcBef>
            </a:pPr>
            <a:r>
              <a:rPr lang="en-US" sz="2400" dirty="0"/>
              <a:t>It can turn text prompts into images. It can also do a variety of other things!</a:t>
            </a:r>
          </a:p>
          <a:p>
            <a:pPr>
              <a:lnSpc>
                <a:spcPts val="2880"/>
              </a:lnSpc>
              <a:spcBef>
                <a:spcPts val="600"/>
              </a:spcBef>
            </a:pPr>
            <a:endParaRPr lang="en-US" sz="2400" dirty="0"/>
          </a:p>
          <a:p>
            <a:pPr>
              <a:lnSpc>
                <a:spcPts val="2880"/>
              </a:lnSpc>
              <a:spcBef>
                <a:spcPts val="600"/>
              </a:spcBef>
            </a:pPr>
            <a:r>
              <a:rPr lang="en-US" sz="2400" dirty="0"/>
              <a:t>You may have also heard of DALL·E 2, which works in a similar way</a:t>
            </a:r>
          </a:p>
          <a:p>
            <a:endParaRPr lang="en-US" sz="2400" dirty="0"/>
          </a:p>
          <a:p>
            <a:endParaRPr lang="en-US" sz="2400" dirty="0"/>
          </a:p>
          <a:p>
            <a:endParaRPr lang="en-US" dirty="0"/>
          </a:p>
        </p:txBody>
      </p:sp>
      <p:pic>
        <p:nvPicPr>
          <p:cNvPr id="14" name="redditsave.com_sd_img2img_after_effects_i_generated_2_images_and-3prvf0tavgn91">
            <a:hlinkClick r:id="" action="ppaction://media"/>
            <a:extLst>
              <a:ext uri="{FF2B5EF4-FFF2-40B4-BE49-F238E27FC236}">
                <a16:creationId xmlns:a16="http://schemas.microsoft.com/office/drawing/2014/main" id="{BABF2F7F-8D07-110F-8BE1-CAC619F9E5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61504" y="1615400"/>
            <a:ext cx="4555004" cy="4555004"/>
          </a:xfrm>
          <a:prstGeom prst="rect">
            <a:avLst/>
          </a:prstGeom>
        </p:spPr>
      </p:pic>
    </p:spTree>
    <p:extLst>
      <p:ext uri="{BB962C8B-B14F-4D97-AF65-F5344CB8AC3E}">
        <p14:creationId xmlns:p14="http://schemas.microsoft.com/office/powerpoint/2010/main" val="312916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49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fill="hold" display="0">
                  <p:stCondLst>
                    <p:cond delay="indefinite"/>
                  </p:stCondLst>
                </p:cTn>
                <p:tgtEl>
                  <p:spTgt spid="1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6</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solidFill>
                  <a:schemeClr val="bg1">
                    <a:lumMod val="75000"/>
                  </a:schemeClr>
                </a:solidFill>
              </a:rPr>
              <a:t>Introduction</a:t>
            </a:r>
          </a:p>
          <a:p>
            <a:r>
              <a:rPr lang="en-US" dirty="0"/>
              <a:t>Model</a:t>
            </a:r>
          </a:p>
          <a:p>
            <a:r>
              <a:rPr lang="en-US" dirty="0">
                <a:solidFill>
                  <a:schemeClr val="bg1">
                    <a:lumMod val="75000"/>
                  </a:schemeClr>
                </a:solidFill>
              </a:rPr>
              <a:t>Experiments &amp; Results</a:t>
            </a:r>
          </a:p>
          <a:p>
            <a:r>
              <a:rPr lang="en-US" dirty="0">
                <a:solidFill>
                  <a:schemeClr val="bg1">
                    <a:lumMod val="75000"/>
                  </a:schemeClr>
                </a:solidFill>
              </a:rPr>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16DA3C6A-0047-C9D1-E4FC-32912F63CB10}"/>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3430" r="13430"/>
          <a:stretch>
            <a:fillRect/>
          </a:stretch>
        </p:blipFill>
        <p:spPr/>
      </p:pic>
    </p:spTree>
    <p:extLst>
      <p:ext uri="{BB962C8B-B14F-4D97-AF65-F5344CB8AC3E}">
        <p14:creationId xmlns:p14="http://schemas.microsoft.com/office/powerpoint/2010/main" val="172696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D451FE-68CF-FC0C-DE19-B7DD89804E19}"/>
              </a:ext>
            </a:extLst>
          </p:cNvPr>
          <p:cNvSpPr>
            <a:spLocks noGrp="1"/>
          </p:cNvSpPr>
          <p:nvPr>
            <p:ph type="sldNum" sz="quarter" idx="12"/>
          </p:nvPr>
        </p:nvSpPr>
        <p:spPr/>
        <p:txBody>
          <a:bodyPr/>
          <a:lstStyle/>
          <a:p>
            <a:fld id="{7CFF03C7-3B7C-49C4-BCAC-927519CB280F}" type="slidenum">
              <a:rPr lang="en-US" smtClean="0"/>
              <a:t>7</a:t>
            </a:fld>
            <a:endParaRPr lang="en-US"/>
          </a:p>
        </p:txBody>
      </p:sp>
      <p:sp>
        <p:nvSpPr>
          <p:cNvPr id="4" name="Text Placeholder 3">
            <a:extLst>
              <a:ext uri="{FF2B5EF4-FFF2-40B4-BE49-F238E27FC236}">
                <a16:creationId xmlns:a16="http://schemas.microsoft.com/office/drawing/2014/main" id="{FB03A3EE-88BC-440C-D95B-B5EA3DEA81AF}"/>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DD63825-0955-DAA6-DF1D-0E404916622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01216C8-3A6C-810F-3FEF-C78D02ACBE3C}"/>
              </a:ext>
            </a:extLst>
          </p:cNvPr>
          <p:cNvSpPr>
            <a:spLocks noGrp="1"/>
          </p:cNvSpPr>
          <p:nvPr>
            <p:ph type="title"/>
          </p:nvPr>
        </p:nvSpPr>
        <p:spPr/>
        <p:txBody>
          <a:bodyPr/>
          <a:lstStyle/>
          <a:p>
            <a:r>
              <a:rPr lang="en-US" dirty="0"/>
              <a:t>Model’s Top-down View</a:t>
            </a:r>
          </a:p>
        </p:txBody>
      </p:sp>
      <p:pic>
        <p:nvPicPr>
          <p:cNvPr id="2" name="Picture 1">
            <a:extLst>
              <a:ext uri="{FF2B5EF4-FFF2-40B4-BE49-F238E27FC236}">
                <a16:creationId xmlns:a16="http://schemas.microsoft.com/office/drawing/2014/main" id="{1C1F9174-6DCD-58E2-1DED-3909896C83D5}"/>
              </a:ext>
            </a:extLst>
          </p:cNvPr>
          <p:cNvPicPr>
            <a:picLocks noChangeAspect="1"/>
          </p:cNvPicPr>
          <p:nvPr/>
        </p:nvPicPr>
        <p:blipFill>
          <a:blip r:embed="rId2"/>
          <a:stretch>
            <a:fillRect/>
          </a:stretch>
        </p:blipFill>
        <p:spPr>
          <a:xfrm>
            <a:off x="299720" y="1568538"/>
            <a:ext cx="11592560" cy="4457339"/>
          </a:xfrm>
          <a:prstGeom prst="rect">
            <a:avLst/>
          </a:prstGeom>
        </p:spPr>
      </p:pic>
    </p:spTree>
    <p:extLst>
      <p:ext uri="{BB962C8B-B14F-4D97-AF65-F5344CB8AC3E}">
        <p14:creationId xmlns:p14="http://schemas.microsoft.com/office/powerpoint/2010/main" val="64223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F40568-F8F6-347B-FFBD-05CE72284FE1}"/>
              </a:ext>
            </a:extLst>
          </p:cNvPr>
          <p:cNvSpPr>
            <a:spLocks noGrp="1"/>
          </p:cNvSpPr>
          <p:nvPr>
            <p:ph idx="1"/>
          </p:nvPr>
        </p:nvSpPr>
        <p:spPr>
          <a:xfrm>
            <a:off x="275492" y="1615097"/>
            <a:ext cx="10880188" cy="4351338"/>
          </a:xfrm>
        </p:spPr>
        <p:txBody>
          <a:bodyPr>
            <a:normAutofit fontScale="92500"/>
          </a:bodyPr>
          <a:lstStyle/>
          <a:p>
            <a:pPr algn="just"/>
            <a:r>
              <a:rPr lang="en-US" b="1" dirty="0" err="1"/>
              <a:t>ClipText</a:t>
            </a:r>
            <a:r>
              <a:rPr lang="en-US" dirty="0"/>
              <a:t> for text encoding.</a:t>
            </a:r>
          </a:p>
          <a:p>
            <a:pPr lvl="1" algn="just"/>
            <a:r>
              <a:rPr lang="en-US" b="1" dirty="0"/>
              <a:t>Input: </a:t>
            </a:r>
            <a:r>
              <a:rPr lang="en-US" dirty="0"/>
              <a:t>text.</a:t>
            </a:r>
          </a:p>
          <a:p>
            <a:pPr lvl="1" algn="just"/>
            <a:r>
              <a:rPr lang="en-US" b="1" dirty="0"/>
              <a:t>Output: </a:t>
            </a:r>
            <a:r>
              <a:rPr lang="en-US" dirty="0"/>
              <a:t>77 token embeddings vectors, each in 768 dimensions.</a:t>
            </a:r>
          </a:p>
          <a:p>
            <a:pPr algn="just"/>
            <a:endParaRPr lang="en-US" dirty="0"/>
          </a:p>
          <a:p>
            <a:pPr algn="just"/>
            <a:r>
              <a:rPr lang="en-US" b="1" dirty="0" err="1"/>
              <a:t>UNet</a:t>
            </a:r>
            <a:r>
              <a:rPr lang="en-US" b="1" dirty="0"/>
              <a:t> + Scheduler </a:t>
            </a:r>
            <a:r>
              <a:rPr lang="en-US" dirty="0"/>
              <a:t>to gradually process/diffuse information in the information (latent) space.</a:t>
            </a:r>
          </a:p>
          <a:p>
            <a:pPr lvl="1" algn="just"/>
            <a:r>
              <a:rPr lang="en-US" b="1" dirty="0"/>
              <a:t>Input: </a:t>
            </a:r>
            <a:r>
              <a:rPr lang="en-US" dirty="0"/>
              <a:t>text embeddings and a starting multi-dimensional array (structured lists of numbers, also called a tensor) made up of noise.</a:t>
            </a:r>
          </a:p>
          <a:p>
            <a:pPr lvl="1" algn="just"/>
            <a:r>
              <a:rPr lang="en-US" b="1" dirty="0"/>
              <a:t>Output: </a:t>
            </a:r>
            <a:r>
              <a:rPr lang="en-US" dirty="0"/>
              <a:t>A processed information array</a:t>
            </a:r>
          </a:p>
          <a:p>
            <a:pPr algn="just"/>
            <a:endParaRPr lang="en-US" dirty="0"/>
          </a:p>
          <a:p>
            <a:pPr algn="just"/>
            <a:r>
              <a:rPr lang="en-US" b="1" dirty="0"/>
              <a:t>Autoencoder Decoder </a:t>
            </a:r>
            <a:r>
              <a:rPr lang="en-US" dirty="0"/>
              <a:t>that paints the final image using the processed information array.</a:t>
            </a:r>
          </a:p>
          <a:p>
            <a:pPr lvl="1" algn="just"/>
            <a:r>
              <a:rPr lang="en-US" b="1" dirty="0"/>
              <a:t>Input:</a:t>
            </a:r>
            <a:r>
              <a:rPr lang="en-US" dirty="0"/>
              <a:t> The processed information array (dimensions: (4,64,64))</a:t>
            </a:r>
          </a:p>
          <a:p>
            <a:pPr lvl="1" algn="just"/>
            <a:r>
              <a:rPr lang="en-US" b="1" dirty="0"/>
              <a:t>Output:</a:t>
            </a:r>
            <a:r>
              <a:rPr lang="en-US" dirty="0"/>
              <a:t> The resulting image (dimensions: (3, 512, 512) which are (red/green/blue, width, height))</a:t>
            </a:r>
          </a:p>
          <a:p>
            <a:pPr algn="just"/>
            <a:endParaRPr lang="en-US" dirty="0"/>
          </a:p>
        </p:txBody>
      </p:sp>
      <p:sp>
        <p:nvSpPr>
          <p:cNvPr id="3" name="Slide Number Placeholder 2">
            <a:extLst>
              <a:ext uri="{FF2B5EF4-FFF2-40B4-BE49-F238E27FC236}">
                <a16:creationId xmlns:a16="http://schemas.microsoft.com/office/drawing/2014/main" id="{6F440B43-042D-D963-BD40-C58C041F776A}"/>
              </a:ext>
            </a:extLst>
          </p:cNvPr>
          <p:cNvSpPr>
            <a:spLocks noGrp="1"/>
          </p:cNvSpPr>
          <p:nvPr>
            <p:ph type="sldNum" sz="quarter" idx="12"/>
          </p:nvPr>
        </p:nvSpPr>
        <p:spPr/>
        <p:txBody>
          <a:bodyPr/>
          <a:lstStyle/>
          <a:p>
            <a:fld id="{7CFF03C7-3B7C-49C4-BCAC-927519CB280F}" type="slidenum">
              <a:rPr lang="en-US" smtClean="0"/>
              <a:t>8</a:t>
            </a:fld>
            <a:endParaRPr lang="en-US"/>
          </a:p>
        </p:txBody>
      </p:sp>
      <p:sp>
        <p:nvSpPr>
          <p:cNvPr id="4" name="Text Placeholder 3">
            <a:extLst>
              <a:ext uri="{FF2B5EF4-FFF2-40B4-BE49-F238E27FC236}">
                <a16:creationId xmlns:a16="http://schemas.microsoft.com/office/drawing/2014/main" id="{40134404-1FC9-45CD-5FC1-F147AAFB1E61}"/>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85714F71-7610-D225-4E0F-B7ED85AAED7B}"/>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E8E930D8-E539-72AC-7C93-71563439889B}"/>
              </a:ext>
            </a:extLst>
          </p:cNvPr>
          <p:cNvSpPr>
            <a:spLocks noGrp="1"/>
          </p:cNvSpPr>
          <p:nvPr>
            <p:ph type="title"/>
          </p:nvPr>
        </p:nvSpPr>
        <p:spPr/>
        <p:txBody>
          <a:bodyPr/>
          <a:lstStyle/>
          <a:p>
            <a:r>
              <a:rPr lang="en-US" dirty="0"/>
              <a:t>Model’s Top-down View</a:t>
            </a:r>
          </a:p>
        </p:txBody>
      </p:sp>
    </p:spTree>
    <p:extLst>
      <p:ext uri="{BB962C8B-B14F-4D97-AF65-F5344CB8AC3E}">
        <p14:creationId xmlns:p14="http://schemas.microsoft.com/office/powerpoint/2010/main" val="756288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FC654D-20B9-2B3A-EC4E-29FCBCC7AB2A}"/>
              </a:ext>
            </a:extLst>
          </p:cNvPr>
          <p:cNvSpPr>
            <a:spLocks noGrp="1"/>
          </p:cNvSpPr>
          <p:nvPr>
            <p:ph type="sldNum" sz="quarter" idx="12"/>
          </p:nvPr>
        </p:nvSpPr>
        <p:spPr/>
        <p:txBody>
          <a:bodyPr/>
          <a:lstStyle/>
          <a:p>
            <a:fld id="{7CFF03C7-3B7C-49C4-BCAC-927519CB280F}" type="slidenum">
              <a:rPr lang="en-US" smtClean="0"/>
              <a:t>9</a:t>
            </a:fld>
            <a:endParaRPr lang="en-US"/>
          </a:p>
        </p:txBody>
      </p:sp>
      <p:sp>
        <p:nvSpPr>
          <p:cNvPr id="4" name="Text Placeholder 3">
            <a:extLst>
              <a:ext uri="{FF2B5EF4-FFF2-40B4-BE49-F238E27FC236}">
                <a16:creationId xmlns:a16="http://schemas.microsoft.com/office/drawing/2014/main" id="{7F8292CA-AB13-BD94-5205-3E2DFF38B599}"/>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A3C28B8F-01B5-0F45-3CD7-29F8685B738E}"/>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A4AB3187-F758-F676-BC52-BE447DFA2EC7}"/>
              </a:ext>
            </a:extLst>
          </p:cNvPr>
          <p:cNvSpPr>
            <a:spLocks noGrp="1"/>
          </p:cNvSpPr>
          <p:nvPr>
            <p:ph type="title"/>
          </p:nvPr>
        </p:nvSpPr>
        <p:spPr/>
        <p:txBody>
          <a:bodyPr/>
          <a:lstStyle/>
          <a:p>
            <a:r>
              <a:rPr lang="en-US" dirty="0"/>
              <a:t>Model’s Top-down View</a:t>
            </a:r>
          </a:p>
        </p:txBody>
      </p:sp>
      <p:pic>
        <p:nvPicPr>
          <p:cNvPr id="7" name="Picture 6">
            <a:extLst>
              <a:ext uri="{FF2B5EF4-FFF2-40B4-BE49-F238E27FC236}">
                <a16:creationId xmlns:a16="http://schemas.microsoft.com/office/drawing/2014/main" id="{8DE9C94F-D2A7-436B-8EE9-9804158907D8}"/>
              </a:ext>
            </a:extLst>
          </p:cNvPr>
          <p:cNvPicPr>
            <a:picLocks noChangeAspect="1"/>
          </p:cNvPicPr>
          <p:nvPr/>
        </p:nvPicPr>
        <p:blipFill>
          <a:blip r:embed="rId2"/>
          <a:stretch>
            <a:fillRect/>
          </a:stretch>
        </p:blipFill>
        <p:spPr>
          <a:xfrm>
            <a:off x="1272484" y="1355954"/>
            <a:ext cx="9647031" cy="5175632"/>
          </a:xfrm>
          <a:prstGeom prst="rect">
            <a:avLst/>
          </a:prstGeom>
        </p:spPr>
      </p:pic>
    </p:spTree>
    <p:extLst>
      <p:ext uri="{BB962C8B-B14F-4D97-AF65-F5344CB8AC3E}">
        <p14:creationId xmlns:p14="http://schemas.microsoft.com/office/powerpoint/2010/main" val="1286747379"/>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1281</Words>
  <Application>Microsoft Office PowerPoint</Application>
  <PresentationFormat>Widescreen</PresentationFormat>
  <Paragraphs>184</Paragraphs>
  <Slides>28</Slides>
  <Notes>1</Notes>
  <HiddenSlides>0</HiddenSlides>
  <MMClips>3</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vt:lpstr>
      <vt:lpstr>Calibri</vt:lpstr>
      <vt:lpstr>Calibri Light</vt:lpstr>
      <vt:lpstr>Cambria Math</vt:lpstr>
      <vt:lpstr>1_Custom Design</vt:lpstr>
      <vt:lpstr>Custom Design</vt:lpstr>
      <vt:lpstr>Stable Diffusion</vt:lpstr>
      <vt:lpstr>PowerPoint Presentation</vt:lpstr>
      <vt:lpstr>Text to Image Generation</vt:lpstr>
      <vt:lpstr>What’s the deal with all these pictures?</vt:lpstr>
      <vt:lpstr>Stable Diffusion</vt:lpstr>
      <vt:lpstr>PowerPoint Presentation</vt:lpstr>
      <vt:lpstr>Model’s Top-down View</vt:lpstr>
      <vt:lpstr>Model’s Top-down View</vt:lpstr>
      <vt:lpstr>Model’s Top-down View</vt:lpstr>
      <vt:lpstr>Steps Parameter</vt:lpstr>
      <vt:lpstr>Steps Parameter</vt:lpstr>
      <vt:lpstr>Text Encoder (CLIPText)</vt:lpstr>
      <vt:lpstr>Text Encoder (CLIPText)</vt:lpstr>
      <vt:lpstr>-Model architecture</vt:lpstr>
      <vt:lpstr>1- Latent space Autoencoder (AE)</vt:lpstr>
      <vt:lpstr>2- Forward Diffusion (Noising)</vt:lpstr>
      <vt:lpstr>2- Forward Diffusion (Noising)</vt:lpstr>
      <vt:lpstr>3- Reverse Diffusion (Noise Predictor) (Denoising)</vt:lpstr>
      <vt:lpstr>4- Training the model</vt:lpstr>
      <vt:lpstr>5- Painting images by removing noise (Predicting)</vt:lpstr>
      <vt:lpstr>PowerPoint Presentation</vt:lpstr>
      <vt:lpstr>1. Compression Trade-off</vt:lpstr>
      <vt:lpstr>2. Image Generation with Latent Diffusion</vt:lpstr>
      <vt:lpstr>3. Conditional Latent Diffusion</vt:lpstr>
      <vt:lpstr>4. Super Resolution and Inpainting</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علي ماهر</dc:creator>
  <cp:lastModifiedBy>علي ماهر</cp:lastModifiedBy>
  <cp:revision>62</cp:revision>
  <dcterms:created xsi:type="dcterms:W3CDTF">2023-04-26T11:58:55Z</dcterms:created>
  <dcterms:modified xsi:type="dcterms:W3CDTF">2023-04-27T21:22:20Z</dcterms:modified>
</cp:coreProperties>
</file>